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59" r:id="rId4"/>
    <p:sldId id="291" r:id="rId5"/>
    <p:sldId id="330" r:id="rId6"/>
    <p:sldId id="354" r:id="rId7"/>
    <p:sldId id="355" r:id="rId8"/>
    <p:sldId id="357" r:id="rId9"/>
    <p:sldId id="278" r:id="rId10"/>
    <p:sldId id="294" r:id="rId11"/>
    <p:sldId id="347" r:id="rId12"/>
    <p:sldId id="353" r:id="rId13"/>
    <p:sldId id="342" r:id="rId14"/>
    <p:sldId id="335" r:id="rId15"/>
    <p:sldId id="334" r:id="rId16"/>
    <p:sldId id="337" r:id="rId17"/>
    <p:sldId id="340" r:id="rId18"/>
    <p:sldId id="339" r:id="rId19"/>
    <p:sldId id="308" r:id="rId20"/>
    <p:sldId id="361" r:id="rId21"/>
    <p:sldId id="329" r:id="rId22"/>
  </p:sldIdLst>
  <p:sldSz cx="9144000" cy="6858000" type="screen4x3"/>
  <p:notesSz cx="6858000" cy="9144000"/>
  <p:defaultTextStyle>
    <a:defPPr>
      <a:defRPr lang="zh-CN"/>
    </a:defPPr>
    <a:lvl1pPr algn="ctr" rtl="0" fontAlgn="base">
      <a:spcBef>
        <a:spcPct val="50000"/>
      </a:spcBef>
      <a:spcAft>
        <a:spcPct val="0"/>
      </a:spcAft>
      <a:defRPr kern="1200">
        <a:solidFill>
          <a:srgbClr val="FFFF00"/>
        </a:solidFill>
        <a:latin typeface="Arial" charset="0"/>
        <a:ea typeface="宋体" pitchFamily="2" charset="-122"/>
        <a:cs typeface="+mn-cs"/>
      </a:defRPr>
    </a:lvl1pPr>
    <a:lvl2pPr marL="457200" algn="ctr" rtl="0" fontAlgn="base">
      <a:spcBef>
        <a:spcPct val="50000"/>
      </a:spcBef>
      <a:spcAft>
        <a:spcPct val="0"/>
      </a:spcAft>
      <a:defRPr kern="1200">
        <a:solidFill>
          <a:srgbClr val="FFFF00"/>
        </a:solidFill>
        <a:latin typeface="Arial" charset="0"/>
        <a:ea typeface="宋体" pitchFamily="2" charset="-122"/>
        <a:cs typeface="+mn-cs"/>
      </a:defRPr>
    </a:lvl2pPr>
    <a:lvl3pPr marL="914400" algn="ctr" rtl="0" fontAlgn="base">
      <a:spcBef>
        <a:spcPct val="50000"/>
      </a:spcBef>
      <a:spcAft>
        <a:spcPct val="0"/>
      </a:spcAft>
      <a:defRPr kern="1200">
        <a:solidFill>
          <a:srgbClr val="FFFF00"/>
        </a:solidFill>
        <a:latin typeface="Arial" charset="0"/>
        <a:ea typeface="宋体" pitchFamily="2" charset="-122"/>
        <a:cs typeface="+mn-cs"/>
      </a:defRPr>
    </a:lvl3pPr>
    <a:lvl4pPr marL="1371600" algn="ctr" rtl="0" fontAlgn="base">
      <a:spcBef>
        <a:spcPct val="50000"/>
      </a:spcBef>
      <a:spcAft>
        <a:spcPct val="0"/>
      </a:spcAft>
      <a:defRPr kern="1200">
        <a:solidFill>
          <a:srgbClr val="FFFF00"/>
        </a:solidFill>
        <a:latin typeface="Arial" charset="0"/>
        <a:ea typeface="宋体" pitchFamily="2" charset="-122"/>
        <a:cs typeface="+mn-cs"/>
      </a:defRPr>
    </a:lvl4pPr>
    <a:lvl5pPr marL="1828800" algn="ctr" rtl="0" fontAlgn="base">
      <a:spcBef>
        <a:spcPct val="50000"/>
      </a:spcBef>
      <a:spcAft>
        <a:spcPct val="0"/>
      </a:spcAft>
      <a:defRPr kern="1200">
        <a:solidFill>
          <a:srgbClr val="FFFF00"/>
        </a:solidFill>
        <a:latin typeface="Arial" charset="0"/>
        <a:ea typeface="宋体" pitchFamily="2" charset="-122"/>
        <a:cs typeface="+mn-cs"/>
      </a:defRPr>
    </a:lvl5pPr>
    <a:lvl6pPr marL="2286000" algn="l" defTabSz="914400" rtl="0" eaLnBrk="1" latinLnBrk="0" hangingPunct="1">
      <a:defRPr kern="1200">
        <a:solidFill>
          <a:srgbClr val="FFFF00"/>
        </a:solidFill>
        <a:latin typeface="Arial" charset="0"/>
        <a:ea typeface="宋体" pitchFamily="2" charset="-122"/>
        <a:cs typeface="+mn-cs"/>
      </a:defRPr>
    </a:lvl6pPr>
    <a:lvl7pPr marL="2743200" algn="l" defTabSz="914400" rtl="0" eaLnBrk="1" latinLnBrk="0" hangingPunct="1">
      <a:defRPr kern="1200">
        <a:solidFill>
          <a:srgbClr val="FFFF00"/>
        </a:solidFill>
        <a:latin typeface="Arial" charset="0"/>
        <a:ea typeface="宋体" pitchFamily="2" charset="-122"/>
        <a:cs typeface="+mn-cs"/>
      </a:defRPr>
    </a:lvl7pPr>
    <a:lvl8pPr marL="3200400" algn="l" defTabSz="914400" rtl="0" eaLnBrk="1" latinLnBrk="0" hangingPunct="1">
      <a:defRPr kern="1200">
        <a:solidFill>
          <a:srgbClr val="FFFF00"/>
        </a:solidFill>
        <a:latin typeface="Arial" charset="0"/>
        <a:ea typeface="宋体" pitchFamily="2" charset="-122"/>
        <a:cs typeface="+mn-cs"/>
      </a:defRPr>
    </a:lvl8pPr>
    <a:lvl9pPr marL="3657600" algn="l" defTabSz="914400" rtl="0" eaLnBrk="1" latinLnBrk="0" hangingPunct="1">
      <a:defRPr kern="1200">
        <a:solidFill>
          <a:srgbClr val="FFFF00"/>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18" autoAdjust="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ea typeface="+mn-ea"/>
              </a:defRPr>
            </a:lvl1pPr>
          </a:lstStyle>
          <a:p>
            <a:pPr>
              <a:defRPr/>
            </a:pPr>
            <a:fld id="{9D0288D0-81EA-40D2-9D9A-C3289FEF6674}" type="datetimeFigureOut">
              <a:rPr lang="zh-CN" altLang="en-US"/>
              <a:pPr>
                <a:defRPr/>
              </a:pPr>
              <a:t>2012/5/2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ea typeface="+mn-ea"/>
              </a:defRPr>
            </a:lvl1pPr>
          </a:lstStyle>
          <a:p>
            <a:pPr>
              <a:defRPr/>
            </a:pPr>
            <a:fld id="{85125DE3-B89F-484D-9836-A85D9ABBD81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4768C-4C79-4DEB-8067-6168D4491433}" type="slidenum">
              <a:rPr lang="en-US" altLang="zh-CN" smtClean="0"/>
              <a:pPr fontAlgn="base">
                <a:spcBef>
                  <a:spcPct val="0"/>
                </a:spcBef>
                <a:spcAft>
                  <a:spcPct val="0"/>
                </a:spcAft>
                <a:defRPr/>
              </a:pPr>
              <a:t>1</a:t>
            </a:fld>
            <a:endParaRPr lang="en-US" altLang="zh-CN"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kumimoji="1" lang="zh-CN" altLang="zh-CN" sz="2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C12891D-5BCB-485D-A398-EF25F9BA202F}" type="datetimeFigureOut">
              <a:rPr lang="zh-CN" altLang="en-US"/>
              <a:pPr>
                <a:defRPr/>
              </a:pPr>
              <a:t>2012/5/2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A4B2AB-D791-4BA3-AFB2-34232F3DFA90}"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C218945-588A-4DCA-AA39-6FA31EAE1331}" type="datetimeFigureOut">
              <a:rPr lang="zh-CN" altLang="en-US"/>
              <a:pPr>
                <a:defRPr/>
              </a:pPr>
              <a:t>2012/5/2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3563A0-BD8F-4619-8BA9-E6398F7F918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F579EBB-1A38-4F08-95F4-D8B71D48C6E5}" type="datetimeFigureOut">
              <a:rPr lang="zh-CN" altLang="en-US"/>
              <a:pPr>
                <a:defRPr/>
              </a:pPr>
              <a:t>2012/5/2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95B9F9-1C5D-4553-9579-BAAD15D998D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1031"/>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fontAlgn="auto">
              <a:spcBef>
                <a:spcPts val="0"/>
              </a:spcBef>
              <a:spcAft>
                <a:spcPts val="0"/>
              </a:spcAft>
              <a:defRPr/>
            </a:pPr>
            <a:endParaRPr lang="zh-CN" altLang="en-US" sz="2400">
              <a:solidFill>
                <a:schemeClr val="tx1"/>
              </a:solidFill>
              <a:latin typeface="+mn-lt"/>
              <a:ea typeface="+mn-ea"/>
            </a:endParaRPr>
          </a:p>
        </p:txBody>
      </p:sp>
      <p:pic>
        <p:nvPicPr>
          <p:cNvPr id="5" name="Picture 1032" descr="logo副本"/>
          <p:cNvPicPr>
            <a:picLocks noChangeAspect="1" noChangeArrowheads="1"/>
          </p:cNvPicPr>
          <p:nvPr userDrawn="1"/>
        </p:nvPicPr>
        <p:blipFill>
          <a:blip r:embed="rId2" cstate="print"/>
          <a:srcRect/>
          <a:stretch>
            <a:fillRect/>
          </a:stretch>
        </p:blipFill>
        <p:spPr bwMode="auto">
          <a:xfrm>
            <a:off x="0" y="5362575"/>
            <a:ext cx="9144000" cy="1495425"/>
          </a:xfrm>
          <a:prstGeom prst="rect">
            <a:avLst/>
          </a:prstGeom>
          <a:noFill/>
          <a:ln w="9525">
            <a:noFill/>
            <a:miter lim="800000"/>
            <a:headEnd/>
            <a:tailEnd/>
          </a:ln>
        </p:spPr>
      </p:pic>
      <p:sp>
        <p:nvSpPr>
          <p:cNvPr id="539650" name="Rectangle 1026"/>
          <p:cNvSpPr>
            <a:spLocks noGrp="1" noChangeArrowheads="1"/>
          </p:cNvSpPr>
          <p:nvPr>
            <p:ph type="ctrTitle"/>
          </p:nvPr>
        </p:nvSpPr>
        <p:spPr>
          <a:xfrm>
            <a:off x="685800" y="990600"/>
            <a:ext cx="7772400" cy="1371600"/>
          </a:xfrm>
        </p:spPr>
        <p:txBody>
          <a:bodyPr/>
          <a:lstStyle>
            <a:lvl1pPr>
              <a:defRPr sz="4000"/>
            </a:lvl1pPr>
          </a:lstStyle>
          <a:p>
            <a:r>
              <a:rPr lang="zh-CN" altLang="en-US"/>
              <a:t>单击此处编辑母版标题样式</a:t>
            </a:r>
          </a:p>
        </p:txBody>
      </p:sp>
      <p:sp>
        <p:nvSpPr>
          <p:cNvPr id="539651" name="Rectangle 1027"/>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zh-CN" altLang="en-US"/>
              <a:t>单击此处编辑母版副标题样式</a:t>
            </a:r>
          </a:p>
        </p:txBody>
      </p:sp>
      <p:sp>
        <p:nvSpPr>
          <p:cNvPr id="6" name="Rectangle 1028"/>
          <p:cNvSpPr>
            <a:spLocks noGrp="1" noChangeArrowheads="1"/>
          </p:cNvSpPr>
          <p:nvPr>
            <p:ph type="dt" sz="half" idx="10"/>
          </p:nvPr>
        </p:nvSpPr>
        <p:spPr>
          <a:xfrm>
            <a:off x="685800" y="6248400"/>
            <a:ext cx="1905000" cy="457200"/>
          </a:xfrm>
        </p:spPr>
        <p:txBody>
          <a:bodyPr/>
          <a:lstStyle>
            <a:lvl1pPr>
              <a:defRPr/>
            </a:lvl1pPr>
          </a:lstStyle>
          <a:p>
            <a:pPr>
              <a:defRPr/>
            </a:pPr>
            <a:fld id="{BCE43D65-CCBF-4541-9E1C-FCF80E475DEC}" type="datetimeFigureOut">
              <a:rPr lang="zh-CN" altLang="en-US"/>
              <a:pPr>
                <a:defRPr/>
              </a:pPr>
              <a:t>2012/5/2</a:t>
            </a:fld>
            <a:endParaRPr lang="en-US" altLang="zh-CN"/>
          </a:p>
        </p:txBody>
      </p:sp>
      <p:sp>
        <p:nvSpPr>
          <p:cNvPr id="7" name="Rectangle 102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8" name="Rectangle 1030"/>
          <p:cNvSpPr>
            <a:spLocks noGrp="1" noChangeArrowheads="1"/>
          </p:cNvSpPr>
          <p:nvPr>
            <p:ph type="sldNum" sz="quarter" idx="12"/>
          </p:nvPr>
        </p:nvSpPr>
        <p:spPr>
          <a:xfrm>
            <a:off x="6553200" y="6248400"/>
            <a:ext cx="1905000" cy="457200"/>
          </a:xfrm>
        </p:spPr>
        <p:txBody>
          <a:bodyPr/>
          <a:lstStyle>
            <a:lvl1pPr>
              <a:defRPr/>
            </a:lvl1pPr>
          </a:lstStyle>
          <a:p>
            <a:pPr>
              <a:defRPr/>
            </a:pPr>
            <a:fld id="{E19F1E5F-337A-411C-8A85-E783F36DE660}"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30"/>
          <p:cNvSpPr>
            <a:spLocks noGrp="1" noChangeArrowheads="1"/>
          </p:cNvSpPr>
          <p:nvPr>
            <p:ph type="dt" sz="half" idx="10"/>
          </p:nvPr>
        </p:nvSpPr>
        <p:spPr>
          <a:ln/>
        </p:spPr>
        <p:txBody>
          <a:bodyPr/>
          <a:lstStyle>
            <a:lvl1pPr>
              <a:defRPr/>
            </a:lvl1pPr>
          </a:lstStyle>
          <a:p>
            <a:pPr>
              <a:defRPr/>
            </a:pPr>
            <a:fld id="{682861DD-2916-4CE7-8E55-D22A63443F87}" type="datetimeFigureOut">
              <a:rPr lang="zh-CN" altLang="en-US"/>
              <a:pPr>
                <a:defRPr/>
              </a:pPr>
              <a:t>2012/5/2</a:t>
            </a:fld>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850FABA8-C0BF-4533-887A-5F5011361A3E}"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30"/>
          <p:cNvSpPr>
            <a:spLocks noGrp="1" noChangeArrowheads="1"/>
          </p:cNvSpPr>
          <p:nvPr>
            <p:ph type="dt" sz="half" idx="10"/>
          </p:nvPr>
        </p:nvSpPr>
        <p:spPr>
          <a:ln/>
        </p:spPr>
        <p:txBody>
          <a:bodyPr/>
          <a:lstStyle>
            <a:lvl1pPr>
              <a:defRPr/>
            </a:lvl1pPr>
          </a:lstStyle>
          <a:p>
            <a:pPr>
              <a:defRPr/>
            </a:pPr>
            <a:fld id="{D7BCF7E3-5971-4D71-9763-D4B90A54E713}" type="datetimeFigureOut">
              <a:rPr lang="zh-CN" altLang="en-US"/>
              <a:pPr>
                <a:defRPr/>
              </a:pPr>
              <a:t>2012/5/2</a:t>
            </a:fld>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90CC19FA-9F14-4732-92C6-18A9278EE7A0}"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30"/>
          <p:cNvSpPr>
            <a:spLocks noGrp="1" noChangeArrowheads="1"/>
          </p:cNvSpPr>
          <p:nvPr>
            <p:ph type="dt" sz="half" idx="10"/>
          </p:nvPr>
        </p:nvSpPr>
        <p:spPr>
          <a:ln/>
        </p:spPr>
        <p:txBody>
          <a:bodyPr/>
          <a:lstStyle>
            <a:lvl1pPr>
              <a:defRPr/>
            </a:lvl1pPr>
          </a:lstStyle>
          <a:p>
            <a:pPr>
              <a:defRPr/>
            </a:pPr>
            <a:fld id="{DF893A7C-7A54-4E26-B561-9C7359FFC16F}" type="datetimeFigureOut">
              <a:rPr lang="zh-CN" altLang="en-US"/>
              <a:pPr>
                <a:defRPr/>
              </a:pPr>
              <a:t>2012/5/2</a:t>
            </a:fld>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9DC15F27-E29C-45CA-B746-9FCF8D40D401}"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30"/>
          <p:cNvSpPr>
            <a:spLocks noGrp="1" noChangeArrowheads="1"/>
          </p:cNvSpPr>
          <p:nvPr>
            <p:ph type="dt" sz="half" idx="10"/>
          </p:nvPr>
        </p:nvSpPr>
        <p:spPr>
          <a:ln/>
        </p:spPr>
        <p:txBody>
          <a:bodyPr/>
          <a:lstStyle>
            <a:lvl1pPr>
              <a:defRPr/>
            </a:lvl1pPr>
          </a:lstStyle>
          <a:p>
            <a:pPr>
              <a:defRPr/>
            </a:pPr>
            <a:fld id="{05373B10-2687-4F72-94D8-6DA0D9E57BE5}" type="datetimeFigureOut">
              <a:rPr lang="zh-CN" altLang="en-US"/>
              <a:pPr>
                <a:defRPr/>
              </a:pPr>
              <a:t>2012/5/2</a:t>
            </a:fld>
            <a:endParaRPr lang="en-US" altLang="zh-CN"/>
          </a:p>
        </p:txBody>
      </p:sp>
      <p:sp>
        <p:nvSpPr>
          <p:cNvPr id="8"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32"/>
          <p:cNvSpPr>
            <a:spLocks noGrp="1" noChangeArrowheads="1"/>
          </p:cNvSpPr>
          <p:nvPr>
            <p:ph type="sldNum" sz="quarter" idx="12"/>
          </p:nvPr>
        </p:nvSpPr>
        <p:spPr>
          <a:ln/>
        </p:spPr>
        <p:txBody>
          <a:bodyPr/>
          <a:lstStyle>
            <a:lvl1pPr>
              <a:defRPr/>
            </a:lvl1pPr>
          </a:lstStyle>
          <a:p>
            <a:pPr>
              <a:defRPr/>
            </a:pPr>
            <a:fld id="{9BBEEFD3-000E-490C-A154-F79123EA86E1}"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30"/>
          <p:cNvSpPr>
            <a:spLocks noGrp="1" noChangeArrowheads="1"/>
          </p:cNvSpPr>
          <p:nvPr>
            <p:ph type="dt" sz="half" idx="10"/>
          </p:nvPr>
        </p:nvSpPr>
        <p:spPr>
          <a:ln/>
        </p:spPr>
        <p:txBody>
          <a:bodyPr/>
          <a:lstStyle>
            <a:lvl1pPr>
              <a:defRPr/>
            </a:lvl1pPr>
          </a:lstStyle>
          <a:p>
            <a:pPr>
              <a:defRPr/>
            </a:pPr>
            <a:fld id="{D2B0FFDF-5FEA-40AD-B9BA-47AC2FFE40D5}" type="datetimeFigureOut">
              <a:rPr lang="zh-CN" altLang="en-US"/>
              <a:pPr>
                <a:defRPr/>
              </a:pPr>
              <a:t>2012/5/2</a:t>
            </a:fld>
            <a:endParaRPr lang="en-US" altLang="zh-CN"/>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32"/>
          <p:cNvSpPr>
            <a:spLocks noGrp="1" noChangeArrowheads="1"/>
          </p:cNvSpPr>
          <p:nvPr>
            <p:ph type="sldNum" sz="quarter" idx="12"/>
          </p:nvPr>
        </p:nvSpPr>
        <p:spPr>
          <a:ln/>
        </p:spPr>
        <p:txBody>
          <a:bodyPr/>
          <a:lstStyle>
            <a:lvl1pPr>
              <a:defRPr/>
            </a:lvl1pPr>
          </a:lstStyle>
          <a:p>
            <a:pPr>
              <a:defRPr/>
            </a:pPr>
            <a:fld id="{F47151AF-AFE7-4D1F-AEDC-AF6FD56AED86}"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fld id="{00DD098C-64D5-4D43-8BA6-E4AA55C5B72F}" type="datetimeFigureOut">
              <a:rPr lang="zh-CN" altLang="en-US"/>
              <a:pPr>
                <a:defRPr/>
              </a:pPr>
              <a:t>2012/5/2</a:t>
            </a:fld>
            <a:endParaRPr lang="en-US" altLang="zh-CN"/>
          </a:p>
        </p:txBody>
      </p:sp>
      <p:sp>
        <p:nvSpPr>
          <p:cNvPr id="3"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032"/>
          <p:cNvSpPr>
            <a:spLocks noGrp="1" noChangeArrowheads="1"/>
          </p:cNvSpPr>
          <p:nvPr>
            <p:ph type="sldNum" sz="quarter" idx="12"/>
          </p:nvPr>
        </p:nvSpPr>
        <p:spPr>
          <a:ln/>
        </p:spPr>
        <p:txBody>
          <a:bodyPr/>
          <a:lstStyle>
            <a:lvl1pPr>
              <a:defRPr/>
            </a:lvl1pPr>
          </a:lstStyle>
          <a:p>
            <a:pPr>
              <a:defRPr/>
            </a:pPr>
            <a:fld id="{A85C468A-0EC1-41FB-9115-DEEE72011682}"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30"/>
          <p:cNvSpPr>
            <a:spLocks noGrp="1" noChangeArrowheads="1"/>
          </p:cNvSpPr>
          <p:nvPr>
            <p:ph type="dt" sz="half" idx="10"/>
          </p:nvPr>
        </p:nvSpPr>
        <p:spPr>
          <a:ln/>
        </p:spPr>
        <p:txBody>
          <a:bodyPr/>
          <a:lstStyle>
            <a:lvl1pPr>
              <a:defRPr/>
            </a:lvl1pPr>
          </a:lstStyle>
          <a:p>
            <a:pPr>
              <a:defRPr/>
            </a:pPr>
            <a:fld id="{E6C5DE7F-036E-40EA-987C-8892F50EC36C}" type="datetimeFigureOut">
              <a:rPr lang="zh-CN" altLang="en-US"/>
              <a:pPr>
                <a:defRPr/>
              </a:pPr>
              <a:t>2012/5/2</a:t>
            </a:fld>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01A00BAC-687D-426B-AEB3-3AF2D7DAA42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522583-BD37-49EB-B86B-9ACF6D6F57A9}" type="datetimeFigureOut">
              <a:rPr lang="zh-CN" altLang="en-US"/>
              <a:pPr>
                <a:defRPr/>
              </a:pPr>
              <a:t>2012/5/2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AE49CF-584E-408C-90ED-9FBF5D7E60DD}"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30"/>
          <p:cNvSpPr>
            <a:spLocks noGrp="1" noChangeArrowheads="1"/>
          </p:cNvSpPr>
          <p:nvPr>
            <p:ph type="dt" sz="half" idx="10"/>
          </p:nvPr>
        </p:nvSpPr>
        <p:spPr>
          <a:ln/>
        </p:spPr>
        <p:txBody>
          <a:bodyPr/>
          <a:lstStyle>
            <a:lvl1pPr>
              <a:defRPr/>
            </a:lvl1pPr>
          </a:lstStyle>
          <a:p>
            <a:pPr>
              <a:defRPr/>
            </a:pPr>
            <a:fld id="{0491CD6E-ABD8-429A-88F3-E145D278C746}" type="datetimeFigureOut">
              <a:rPr lang="zh-CN" altLang="en-US"/>
              <a:pPr>
                <a:defRPr/>
              </a:pPr>
              <a:t>2012/5/2</a:t>
            </a:fld>
            <a:endParaRPr lang="en-US" altLang="zh-CN"/>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32"/>
          <p:cNvSpPr>
            <a:spLocks noGrp="1" noChangeArrowheads="1"/>
          </p:cNvSpPr>
          <p:nvPr>
            <p:ph type="sldNum" sz="quarter" idx="12"/>
          </p:nvPr>
        </p:nvSpPr>
        <p:spPr>
          <a:ln/>
        </p:spPr>
        <p:txBody>
          <a:bodyPr/>
          <a:lstStyle>
            <a:lvl1pPr>
              <a:defRPr/>
            </a:lvl1pPr>
          </a:lstStyle>
          <a:p>
            <a:pPr>
              <a:defRPr/>
            </a:pPr>
            <a:fld id="{B28CC9DE-4FD8-4CE0-BF3F-F9A979EF825C}"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30"/>
          <p:cNvSpPr>
            <a:spLocks noGrp="1" noChangeArrowheads="1"/>
          </p:cNvSpPr>
          <p:nvPr>
            <p:ph type="dt" sz="half" idx="10"/>
          </p:nvPr>
        </p:nvSpPr>
        <p:spPr>
          <a:ln/>
        </p:spPr>
        <p:txBody>
          <a:bodyPr/>
          <a:lstStyle>
            <a:lvl1pPr>
              <a:defRPr/>
            </a:lvl1pPr>
          </a:lstStyle>
          <a:p>
            <a:pPr>
              <a:defRPr/>
            </a:pPr>
            <a:fld id="{24F02650-5D09-4250-ACAE-8047EE66CFD1}" type="datetimeFigureOut">
              <a:rPr lang="zh-CN" altLang="en-US"/>
              <a:pPr>
                <a:defRPr/>
              </a:pPr>
              <a:t>2012/5/2</a:t>
            </a:fld>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BFCEE58C-5C2B-43C1-9B8D-CBBA380C1010}"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30"/>
          <p:cNvSpPr>
            <a:spLocks noGrp="1" noChangeArrowheads="1"/>
          </p:cNvSpPr>
          <p:nvPr>
            <p:ph type="dt" sz="half" idx="10"/>
          </p:nvPr>
        </p:nvSpPr>
        <p:spPr>
          <a:ln/>
        </p:spPr>
        <p:txBody>
          <a:bodyPr/>
          <a:lstStyle>
            <a:lvl1pPr>
              <a:defRPr/>
            </a:lvl1pPr>
          </a:lstStyle>
          <a:p>
            <a:pPr>
              <a:defRPr/>
            </a:pPr>
            <a:fld id="{0D3D8E01-2386-4451-B707-349CDE81C9DD}" type="datetimeFigureOut">
              <a:rPr lang="zh-CN" altLang="en-US"/>
              <a:pPr>
                <a:defRPr/>
              </a:pPr>
              <a:t>2012/5/2</a:t>
            </a:fld>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6B156D77-A501-4694-B6BC-305151CC0F20}"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566738" y="1752600"/>
            <a:ext cx="8001000" cy="4267200"/>
          </a:xfrm>
        </p:spPr>
        <p:txBody>
          <a:bodyPr/>
          <a:lstStyle/>
          <a:p>
            <a:pPr lvl="0"/>
            <a:endParaRPr lang="zh-CN" altLang="en-US" noProof="0"/>
          </a:p>
        </p:txBody>
      </p:sp>
      <p:sp>
        <p:nvSpPr>
          <p:cNvPr id="4" name="Rectangle 1030"/>
          <p:cNvSpPr>
            <a:spLocks noGrp="1" noChangeArrowheads="1"/>
          </p:cNvSpPr>
          <p:nvPr>
            <p:ph type="dt" sz="half" idx="10"/>
          </p:nvPr>
        </p:nvSpPr>
        <p:spPr>
          <a:ln/>
        </p:spPr>
        <p:txBody>
          <a:bodyPr/>
          <a:lstStyle>
            <a:lvl1pPr>
              <a:defRPr/>
            </a:lvl1pPr>
          </a:lstStyle>
          <a:p>
            <a:pPr>
              <a:defRPr/>
            </a:pPr>
            <a:fld id="{41BB6707-F1B1-418F-AD9C-35C8A7CC6D6C}" type="datetimeFigureOut">
              <a:rPr lang="zh-CN" altLang="en-US"/>
              <a:pPr>
                <a:defRPr/>
              </a:pPr>
              <a:t>2012/5/2</a:t>
            </a:fld>
            <a:endParaRPr lang="en-US" altLang="zh-CN"/>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32"/>
          <p:cNvSpPr>
            <a:spLocks noGrp="1" noChangeArrowheads="1"/>
          </p:cNvSpPr>
          <p:nvPr>
            <p:ph type="sldNum" sz="quarter" idx="12"/>
          </p:nvPr>
        </p:nvSpPr>
        <p:spPr>
          <a:ln/>
        </p:spPr>
        <p:txBody>
          <a:bodyPr/>
          <a:lstStyle>
            <a:lvl1pPr>
              <a:defRPr/>
            </a:lvl1pPr>
          </a:lstStyle>
          <a:p>
            <a:pPr>
              <a:defRPr/>
            </a:pPr>
            <a:fld id="{EC4DFF83-581D-41AF-8358-4D1FE2E3FA46}" type="slidenum">
              <a:rPr lang="zh-CN" altLang="en-US"/>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030"/>
          <p:cNvSpPr>
            <a:spLocks noGrp="1" noChangeArrowheads="1"/>
          </p:cNvSpPr>
          <p:nvPr>
            <p:ph type="dt" sz="half" idx="10"/>
          </p:nvPr>
        </p:nvSpPr>
        <p:spPr>
          <a:ln/>
        </p:spPr>
        <p:txBody>
          <a:bodyPr/>
          <a:lstStyle>
            <a:lvl1pPr>
              <a:defRPr/>
            </a:lvl1pPr>
          </a:lstStyle>
          <a:p>
            <a:pPr>
              <a:defRPr/>
            </a:pPr>
            <a:fld id="{E12F97A8-49E4-4659-ABB5-50EF5AA7AE60}" type="datetimeFigureOut">
              <a:rPr lang="zh-CN" altLang="en-US"/>
              <a:pPr>
                <a:defRPr/>
              </a:pPr>
              <a:t>2012/5/2</a:t>
            </a:fld>
            <a:endParaRPr lang="en-US" altLang="zh-CN"/>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32"/>
          <p:cNvSpPr>
            <a:spLocks noGrp="1" noChangeArrowheads="1"/>
          </p:cNvSpPr>
          <p:nvPr>
            <p:ph type="sldNum" sz="quarter" idx="12"/>
          </p:nvPr>
        </p:nvSpPr>
        <p:spPr>
          <a:ln/>
        </p:spPr>
        <p:txBody>
          <a:bodyPr/>
          <a:lstStyle>
            <a:lvl1pPr>
              <a:defRPr/>
            </a:lvl1pPr>
          </a:lstStyle>
          <a:p>
            <a:pPr>
              <a:defRPr/>
            </a:pPr>
            <a:fld id="{42E14DB8-D8FE-485F-9CE8-BA2B1C0C0AC8}"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2C43D6F-BCA2-4042-8BEA-CEF87CB3EEC5}" type="datetimeFigureOut">
              <a:rPr lang="zh-CN" altLang="en-US"/>
              <a:pPr>
                <a:defRPr/>
              </a:pPr>
              <a:t>2012/5/2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623107-1D50-4B68-AABF-60292CBBAB5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AB559E9-5DB3-4896-8728-D798B58500C8}" type="datetimeFigureOut">
              <a:rPr lang="zh-CN" altLang="en-US"/>
              <a:pPr>
                <a:defRPr/>
              </a:pPr>
              <a:t>2012/5/2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29FC15-F439-4D51-85AF-7016178BDDF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8CCA42F-B871-4DAE-8B4E-C02C0C5067DE}" type="datetimeFigureOut">
              <a:rPr lang="zh-CN" altLang="en-US"/>
              <a:pPr>
                <a:defRPr/>
              </a:pPr>
              <a:t>2012/5/2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EA75A06-5F87-42B4-A344-6D94CD1E40F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23B54E7-D7BF-4235-A3FC-B9399033E0A5}" type="datetimeFigureOut">
              <a:rPr lang="zh-CN" altLang="en-US"/>
              <a:pPr>
                <a:defRPr/>
              </a:pPr>
              <a:t>2012/5/2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30C1ABF-40F9-470E-86E3-D47C136AFDB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47D624B-F1AB-4001-B99C-77B5FBBC072D}" type="datetimeFigureOut">
              <a:rPr lang="zh-CN" altLang="en-US"/>
              <a:pPr>
                <a:defRPr/>
              </a:pPr>
              <a:t>2012/5/2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C24C298-1DDC-40BA-8902-509D7015E334}"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F7BABD3-B4B9-4F11-A61B-E376E9F3030D}" type="datetimeFigureOut">
              <a:rPr lang="zh-CN" altLang="en-US"/>
              <a:pPr>
                <a:defRPr/>
              </a:pPr>
              <a:t>2012/5/2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2C9FA47-02C0-4B72-B426-D7AF64D3A33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5EF9759-8D80-49F1-A5B9-7FBF5D62E9C5}" type="datetimeFigureOut">
              <a:rPr lang="zh-CN" altLang="en-US"/>
              <a:pPr>
                <a:defRPr/>
              </a:pPr>
              <a:t>2012/5/2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76D65B-5397-46F9-ABF9-87E44695750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5B71B33B-1502-4481-85E0-5B912AE9D3F8}" type="datetimeFigureOut">
              <a:rPr lang="zh-CN" altLang="en-US"/>
              <a:pPr>
                <a:defRPr/>
              </a:pPr>
              <a:t>2012/5/2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D727E1F-123A-49BA-B505-1AB83FE2DB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4099" name="Rectangle 1027"/>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38628" name="AutoShape 1028"/>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fontAlgn="auto">
              <a:spcBef>
                <a:spcPts val="0"/>
              </a:spcBef>
              <a:spcAft>
                <a:spcPts val="0"/>
              </a:spcAft>
              <a:defRPr/>
            </a:pPr>
            <a:endParaRPr lang="zh-CN" altLang="en-US" sz="2400">
              <a:solidFill>
                <a:schemeClr val="tx1"/>
              </a:solidFill>
              <a:latin typeface="+mn-lt"/>
              <a:ea typeface="+mn-ea"/>
            </a:endParaRPr>
          </a:p>
        </p:txBody>
      </p:sp>
      <p:sp>
        <p:nvSpPr>
          <p:cNvPr id="538629" name="Line 1029"/>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lgn="l" fontAlgn="auto">
              <a:spcBef>
                <a:spcPts val="0"/>
              </a:spcBef>
              <a:spcAft>
                <a:spcPts val="0"/>
              </a:spcAft>
              <a:defRPr/>
            </a:pPr>
            <a:endParaRPr lang="zh-CN" altLang="en-US">
              <a:solidFill>
                <a:schemeClr val="tx1"/>
              </a:solidFill>
              <a:latin typeface="+mn-lt"/>
              <a:ea typeface="+mn-ea"/>
            </a:endParaRPr>
          </a:p>
        </p:txBody>
      </p:sp>
      <p:sp>
        <p:nvSpPr>
          <p:cNvPr id="538630" name="Rectangle 1030"/>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kumimoji="0" sz="1200">
                <a:solidFill>
                  <a:schemeClr val="tx1"/>
                </a:solidFill>
                <a:latin typeface="+mn-lt"/>
                <a:ea typeface="+mn-ea"/>
              </a:defRPr>
            </a:lvl1pPr>
          </a:lstStyle>
          <a:p>
            <a:pPr>
              <a:defRPr/>
            </a:pPr>
            <a:fld id="{70492548-EF45-4066-8805-71CA2734B750}" type="datetimeFigureOut">
              <a:rPr lang="zh-CN" altLang="en-US"/>
              <a:pPr>
                <a:defRPr/>
              </a:pPr>
              <a:t>2012/5/2</a:t>
            </a:fld>
            <a:endParaRPr lang="en-US" altLang="zh-CN"/>
          </a:p>
        </p:txBody>
      </p:sp>
      <p:sp>
        <p:nvSpPr>
          <p:cNvPr id="538631" name="Rectangle 103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200">
                <a:solidFill>
                  <a:schemeClr val="tx1"/>
                </a:solidFill>
                <a:latin typeface="+mn-lt"/>
                <a:ea typeface="+mn-ea"/>
              </a:defRPr>
            </a:lvl1pPr>
          </a:lstStyle>
          <a:p>
            <a:pPr>
              <a:defRPr/>
            </a:pPr>
            <a:endParaRPr lang="en-US" altLang="zh-CN"/>
          </a:p>
        </p:txBody>
      </p:sp>
      <p:sp>
        <p:nvSpPr>
          <p:cNvPr id="538632" name="Rectangle 1032"/>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200">
                <a:solidFill>
                  <a:schemeClr val="tx1"/>
                </a:solidFill>
                <a:latin typeface="+mn-lt"/>
                <a:ea typeface="+mn-ea"/>
              </a:defRPr>
            </a:lvl1pPr>
          </a:lstStyle>
          <a:p>
            <a:pPr>
              <a:defRPr/>
            </a:pPr>
            <a:fld id="{BB6C9558-FC51-4D00-B876-76F6382496F5}" type="slidenum">
              <a:rPr lang="zh-CN" altLang="en-US"/>
              <a:pPr>
                <a:defRPr/>
              </a:pPr>
              <a:t>‹#›</a:t>
            </a:fld>
            <a:endParaRPr lang="en-US" altLang="zh-CN"/>
          </a:p>
        </p:txBody>
      </p:sp>
      <p:pic>
        <p:nvPicPr>
          <p:cNvPr id="4105" name="Picture 1033" descr="logo副本"/>
          <p:cNvPicPr>
            <a:picLocks noChangeAspect="1" noChangeArrowheads="1"/>
          </p:cNvPicPr>
          <p:nvPr/>
        </p:nvPicPr>
        <p:blipFill>
          <a:blip r:embed="rId15" cstate="print"/>
          <a:srcRect/>
          <a:stretch>
            <a:fillRect/>
          </a:stretch>
        </p:blipFill>
        <p:spPr bwMode="auto">
          <a:xfrm>
            <a:off x="0" y="5362575"/>
            <a:ext cx="9144000" cy="1495425"/>
          </a:xfrm>
          <a:prstGeom prst="rect">
            <a:avLst/>
          </a:prstGeom>
          <a:noFill/>
          <a:ln w="9525">
            <a:noFill/>
            <a:miter lim="800000"/>
            <a:headEnd/>
            <a:tailEnd/>
          </a:ln>
        </p:spPr>
      </p:pic>
      <p:sp>
        <p:nvSpPr>
          <p:cNvPr id="538635" name="Text Box 1035"/>
          <p:cNvSpPr txBox="1">
            <a:spLocks noChangeArrowheads="1"/>
          </p:cNvSpPr>
          <p:nvPr/>
        </p:nvSpPr>
        <p:spPr bwMode="auto">
          <a:xfrm>
            <a:off x="5832475" y="39688"/>
            <a:ext cx="3311525" cy="406400"/>
          </a:xfrm>
          <a:prstGeom prst="rect">
            <a:avLst/>
          </a:prstGeom>
          <a:solidFill>
            <a:srgbClr val="CC0000"/>
          </a:solidFill>
          <a:ln w="9525">
            <a:solidFill>
              <a:srgbClr val="CC0000"/>
            </a:solidFill>
            <a:miter lim="800000"/>
            <a:headEnd/>
            <a:tailEnd/>
          </a:ln>
          <a:effectLst>
            <a:prstShdw prst="shdw13" dist="53882" dir="13500000">
              <a:schemeClr val="bg2">
                <a:alpha val="50000"/>
              </a:schemeClr>
            </a:prstShdw>
          </a:effectLst>
        </p:spPr>
        <p:txBody>
          <a:bodyPr>
            <a:spAutoFit/>
          </a:bodyPr>
          <a:lstStyle/>
          <a:p>
            <a:pPr fontAlgn="auto">
              <a:spcAft>
                <a:spcPts val="0"/>
              </a:spcAft>
              <a:defRPr/>
            </a:pPr>
            <a:r>
              <a:rPr lang="en-US" altLang="zh-CN" sz="2000">
                <a:solidFill>
                  <a:schemeClr val="tx1"/>
                </a:solidFill>
                <a:latin typeface="+mn-lt"/>
                <a:ea typeface="+mn-ea"/>
              </a:rPr>
              <a:t>http://www.law286.com</a:t>
            </a:r>
          </a:p>
        </p:txBody>
      </p:sp>
      <p:sp>
        <p:nvSpPr>
          <p:cNvPr id="538638" name="Rectangle 1038"/>
          <p:cNvSpPr>
            <a:spLocks noChangeArrowheads="1"/>
          </p:cNvSpPr>
          <p:nvPr/>
        </p:nvSpPr>
        <p:spPr bwMode="auto">
          <a:xfrm>
            <a:off x="4787900" y="5734050"/>
            <a:ext cx="3097213" cy="3968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l" fontAlgn="auto">
              <a:spcBef>
                <a:spcPts val="0"/>
              </a:spcBef>
              <a:spcAft>
                <a:spcPts val="0"/>
              </a:spcAft>
              <a:defRPr/>
            </a:pPr>
            <a:r>
              <a:rPr lang="zh-CN" altLang="en-US" sz="2000" b="1">
                <a:solidFill>
                  <a:schemeClr val="tx1"/>
                </a:solidFill>
                <a:latin typeface="+mn-lt"/>
                <a:ea typeface="楷体_GB2312" pitchFamily="49" charset="-122"/>
              </a:rPr>
              <a:t>协力周月萍律师讲稿</a:t>
            </a:r>
          </a:p>
        </p:txBody>
      </p:sp>
    </p:spTree>
  </p:cSld>
  <p:clrMap bg1="lt1" tx1="dk1" bg2="lt2" tx2="dk2" accent1="accent1" accent2="accent2" accent3="accent3" accent4="accent4" accent5="accent5" accent6="accent6" hlink="hlink" folHlink="folHlink"/>
  <p:sldLayoutIdLst>
    <p:sldLayoutId id="214748380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charset="-122"/>
        </a:defRPr>
      </a:lvl2pPr>
      <a:lvl3pPr algn="l" rtl="0" eaLnBrk="0" fontAlgn="base" hangingPunct="0">
        <a:spcBef>
          <a:spcPct val="0"/>
        </a:spcBef>
        <a:spcAft>
          <a:spcPct val="0"/>
        </a:spcAft>
        <a:defRPr sz="3800">
          <a:solidFill>
            <a:schemeClr val="tx2"/>
          </a:solidFill>
          <a:latin typeface="Verdana" pitchFamily="34" charset="0"/>
          <a:ea typeface="宋体" charset="-122"/>
        </a:defRPr>
      </a:lvl3pPr>
      <a:lvl4pPr algn="l" rtl="0" eaLnBrk="0" fontAlgn="base" hangingPunct="0">
        <a:spcBef>
          <a:spcPct val="0"/>
        </a:spcBef>
        <a:spcAft>
          <a:spcPct val="0"/>
        </a:spcAft>
        <a:defRPr sz="3800">
          <a:solidFill>
            <a:schemeClr val="tx2"/>
          </a:solidFill>
          <a:latin typeface="Verdana" pitchFamily="34" charset="0"/>
          <a:ea typeface="宋体" charset="-122"/>
        </a:defRPr>
      </a:lvl4pPr>
      <a:lvl5pPr algn="l" rtl="0" eaLnBrk="0" fontAlgn="base" hangingPunct="0">
        <a:spcBef>
          <a:spcPct val="0"/>
        </a:spcBef>
        <a:spcAft>
          <a:spcPct val="0"/>
        </a:spcAft>
        <a:defRPr sz="3800">
          <a:solidFill>
            <a:schemeClr val="tx2"/>
          </a:solidFill>
          <a:latin typeface="Verdana" pitchFamily="34" charset="0"/>
          <a:ea typeface="宋体" charset="-122"/>
        </a:defRPr>
      </a:lvl5pPr>
      <a:lvl6pPr marL="457200" algn="l" rtl="0" fontAlgn="base">
        <a:spcBef>
          <a:spcPct val="0"/>
        </a:spcBef>
        <a:spcAft>
          <a:spcPct val="0"/>
        </a:spcAft>
        <a:defRPr sz="3800">
          <a:solidFill>
            <a:schemeClr val="tx2"/>
          </a:solidFill>
          <a:latin typeface="Verdana" pitchFamily="34" charset="0"/>
          <a:ea typeface="宋体" charset="-122"/>
        </a:defRPr>
      </a:lvl6pPr>
      <a:lvl7pPr marL="914400" algn="l" rtl="0" fontAlgn="base">
        <a:spcBef>
          <a:spcPct val="0"/>
        </a:spcBef>
        <a:spcAft>
          <a:spcPct val="0"/>
        </a:spcAft>
        <a:defRPr sz="3800">
          <a:solidFill>
            <a:schemeClr val="tx2"/>
          </a:solidFill>
          <a:latin typeface="Verdana" pitchFamily="34" charset="0"/>
          <a:ea typeface="宋体" charset="-122"/>
        </a:defRPr>
      </a:lvl7pPr>
      <a:lvl8pPr marL="1371600" algn="l" rtl="0" fontAlgn="base">
        <a:spcBef>
          <a:spcPct val="0"/>
        </a:spcBef>
        <a:spcAft>
          <a:spcPct val="0"/>
        </a:spcAft>
        <a:defRPr sz="3800">
          <a:solidFill>
            <a:schemeClr val="tx2"/>
          </a:solidFill>
          <a:latin typeface="Verdana" pitchFamily="34" charset="0"/>
          <a:ea typeface="宋体" charset="-122"/>
        </a:defRPr>
      </a:lvl8pPr>
      <a:lvl9pPr marL="1828800" algn="l" rtl="0" fontAlgn="base">
        <a:spcBef>
          <a:spcPct val="0"/>
        </a:spcBef>
        <a:spcAft>
          <a:spcPct val="0"/>
        </a:spcAft>
        <a:defRPr sz="3800">
          <a:solidFill>
            <a:schemeClr val="tx2"/>
          </a:solidFill>
          <a:latin typeface="Verdana" pitchFamily="34" charset="0"/>
          <a:ea typeface="宋体"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286.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law286@vip.163.com"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838200"/>
            <a:ext cx="9144000" cy="1311275"/>
          </a:xfrm>
          <a:prstGeom prst="rect">
            <a:avLst/>
          </a:prstGeom>
          <a:noFill/>
          <a:ln w="9525">
            <a:noFill/>
            <a:miter lim="800000"/>
            <a:headEnd/>
            <a:tailEnd/>
          </a:ln>
        </p:spPr>
        <p:txBody>
          <a:bodyPr>
            <a:spAutoFit/>
          </a:bodyPr>
          <a:lstStyle/>
          <a:p>
            <a:pPr>
              <a:spcBef>
                <a:spcPct val="0"/>
              </a:spcBef>
            </a:pPr>
            <a:endParaRPr lang="en-US" altLang="zh-CN" sz="4200" b="1">
              <a:solidFill>
                <a:schemeClr val="tx2"/>
              </a:solidFill>
              <a:latin typeface="Verdana" pitchFamily="34" charset="0"/>
            </a:endParaRPr>
          </a:p>
          <a:p>
            <a:pPr>
              <a:spcBef>
                <a:spcPct val="0"/>
              </a:spcBef>
            </a:pPr>
            <a:r>
              <a:rPr lang="en-US" altLang="zh-CN" sz="3800" b="1">
                <a:solidFill>
                  <a:schemeClr val="tx2"/>
                </a:solidFill>
                <a:latin typeface="Verdana" pitchFamily="34" charset="0"/>
              </a:rPr>
              <a:t>  </a:t>
            </a:r>
          </a:p>
        </p:txBody>
      </p:sp>
      <p:sp>
        <p:nvSpPr>
          <p:cNvPr id="6147" name="Text Box 6"/>
          <p:cNvSpPr txBox="1">
            <a:spLocks noChangeArrowheads="1"/>
          </p:cNvSpPr>
          <p:nvPr/>
        </p:nvSpPr>
        <p:spPr bwMode="auto">
          <a:xfrm>
            <a:off x="1643063" y="3141663"/>
            <a:ext cx="5786437" cy="2014537"/>
          </a:xfrm>
          <a:prstGeom prst="rect">
            <a:avLst/>
          </a:prstGeom>
          <a:noFill/>
          <a:ln w="9525">
            <a:noFill/>
            <a:miter lim="800000"/>
            <a:headEnd/>
            <a:tailEnd/>
          </a:ln>
        </p:spPr>
        <p:txBody>
          <a:bodyPr>
            <a:spAutoFit/>
          </a:bodyPr>
          <a:lstStyle/>
          <a:p>
            <a:pPr>
              <a:spcBef>
                <a:spcPct val="0"/>
              </a:spcBef>
            </a:pPr>
            <a:r>
              <a:rPr lang="zh-CN" altLang="en-US" sz="3600" b="1">
                <a:solidFill>
                  <a:schemeClr val="tx1"/>
                </a:solidFill>
                <a:latin typeface="Verdana" pitchFamily="34" charset="0"/>
              </a:rPr>
              <a:t>协力律师事务所</a:t>
            </a:r>
          </a:p>
          <a:p>
            <a:pPr>
              <a:spcBef>
                <a:spcPct val="0"/>
              </a:spcBef>
            </a:pPr>
            <a:r>
              <a:rPr lang="zh-CN" altLang="en-US" sz="3600" b="1">
                <a:solidFill>
                  <a:schemeClr val="tx1"/>
                </a:solidFill>
                <a:latin typeface="Verdana" pitchFamily="34" charset="0"/>
              </a:rPr>
              <a:t>周月萍</a:t>
            </a:r>
            <a:endParaRPr lang="zh-CN" altLang="en-US" sz="3600">
              <a:solidFill>
                <a:schemeClr val="tx1"/>
              </a:solidFill>
              <a:latin typeface="Verdana" pitchFamily="34" charset="0"/>
            </a:endParaRPr>
          </a:p>
          <a:p>
            <a:pPr>
              <a:spcBef>
                <a:spcPct val="0"/>
              </a:spcBef>
            </a:pPr>
            <a:r>
              <a:rPr lang="zh-CN" altLang="en-US" b="1">
                <a:solidFill>
                  <a:schemeClr val="tx1"/>
                </a:solidFill>
                <a:latin typeface="Verdana" pitchFamily="34" charset="0"/>
              </a:rPr>
              <a:t>上海</a:t>
            </a:r>
            <a:r>
              <a:rPr lang="en-US" altLang="zh-CN" b="1">
                <a:solidFill>
                  <a:schemeClr val="tx1"/>
                </a:solidFill>
                <a:latin typeface="Verdana" pitchFamily="34" charset="0"/>
              </a:rPr>
              <a:t>·</a:t>
            </a:r>
            <a:r>
              <a:rPr lang="zh-CN" altLang="en-US" b="1">
                <a:solidFill>
                  <a:schemeClr val="tx1"/>
                </a:solidFill>
                <a:latin typeface="Verdana" pitchFamily="34" charset="0"/>
              </a:rPr>
              <a:t>北京</a:t>
            </a:r>
            <a:r>
              <a:rPr lang="en-US" altLang="zh-CN" b="1">
                <a:solidFill>
                  <a:schemeClr val="tx1"/>
                </a:solidFill>
                <a:latin typeface="Verdana" pitchFamily="34" charset="0"/>
              </a:rPr>
              <a:t>·</a:t>
            </a:r>
            <a:r>
              <a:rPr lang="zh-CN" altLang="en-US" b="1">
                <a:solidFill>
                  <a:schemeClr val="tx1"/>
                </a:solidFill>
                <a:latin typeface="Verdana" pitchFamily="34" charset="0"/>
              </a:rPr>
              <a:t>苏州</a:t>
            </a:r>
            <a:r>
              <a:rPr lang="en-US" altLang="zh-CN" b="1">
                <a:solidFill>
                  <a:schemeClr val="tx1"/>
                </a:solidFill>
                <a:latin typeface="Verdana" pitchFamily="34" charset="0"/>
              </a:rPr>
              <a:t>·</a:t>
            </a:r>
            <a:r>
              <a:rPr lang="zh-CN" altLang="en-US" b="1">
                <a:solidFill>
                  <a:schemeClr val="tx1"/>
                </a:solidFill>
                <a:latin typeface="Verdana" pitchFamily="34" charset="0"/>
              </a:rPr>
              <a:t>大阪</a:t>
            </a:r>
            <a:r>
              <a:rPr lang="en-US" altLang="zh-CN" b="1">
                <a:solidFill>
                  <a:schemeClr val="tx1"/>
                </a:solidFill>
              </a:rPr>
              <a:t>·</a:t>
            </a:r>
            <a:r>
              <a:rPr lang="zh-CN" altLang="en-US" b="1">
                <a:solidFill>
                  <a:schemeClr val="tx1"/>
                </a:solidFill>
              </a:rPr>
              <a:t>长沙</a:t>
            </a:r>
            <a:r>
              <a:rPr lang="en-US" altLang="zh-CN" b="1">
                <a:solidFill>
                  <a:schemeClr val="tx1"/>
                </a:solidFill>
              </a:rPr>
              <a:t>·</a:t>
            </a:r>
            <a:r>
              <a:rPr lang="zh-CN" altLang="en-US" b="1">
                <a:solidFill>
                  <a:schemeClr val="tx1"/>
                </a:solidFill>
              </a:rPr>
              <a:t>南通</a:t>
            </a:r>
            <a:r>
              <a:rPr lang="en-US" altLang="zh-CN" b="1">
                <a:solidFill>
                  <a:schemeClr val="tx1"/>
                </a:solidFill>
              </a:rPr>
              <a:t>·</a:t>
            </a:r>
            <a:r>
              <a:rPr lang="zh-CN" altLang="en-US" b="1">
                <a:solidFill>
                  <a:schemeClr val="tx1"/>
                </a:solidFill>
              </a:rPr>
              <a:t>香港</a:t>
            </a:r>
            <a:endParaRPr lang="zh-CN" altLang="en-US" sz="3600" b="1">
              <a:solidFill>
                <a:schemeClr val="tx1"/>
              </a:solidFill>
              <a:latin typeface="Verdana" pitchFamily="34" charset="0"/>
            </a:endParaRPr>
          </a:p>
          <a:p>
            <a:pPr>
              <a:spcBef>
                <a:spcPct val="0"/>
              </a:spcBef>
            </a:pPr>
            <a:r>
              <a:rPr lang="en-US" altLang="zh-CN" sz="3600" b="1">
                <a:solidFill>
                  <a:schemeClr val="tx1"/>
                </a:solidFill>
                <a:latin typeface="Verdana" pitchFamily="34" charset="0"/>
                <a:hlinkClick r:id="rId3"/>
              </a:rPr>
              <a:t>www.law286.com</a:t>
            </a:r>
            <a:endParaRPr lang="zh-CN" altLang="en-US" sz="3600" b="1">
              <a:solidFill>
                <a:schemeClr val="tx1"/>
              </a:solidFill>
              <a:latin typeface="Verdana" pitchFamily="34" charset="0"/>
            </a:endParaRPr>
          </a:p>
        </p:txBody>
      </p:sp>
      <p:sp>
        <p:nvSpPr>
          <p:cNvPr id="6148" name="Rectangle 7"/>
          <p:cNvSpPr>
            <a:spLocks noChangeArrowheads="1"/>
          </p:cNvSpPr>
          <p:nvPr/>
        </p:nvSpPr>
        <p:spPr bwMode="auto">
          <a:xfrm>
            <a:off x="395536" y="990600"/>
            <a:ext cx="8424614" cy="1143000"/>
          </a:xfrm>
          <a:prstGeom prst="rect">
            <a:avLst/>
          </a:prstGeom>
          <a:noFill/>
          <a:ln w="9525">
            <a:noFill/>
            <a:miter lim="800000"/>
            <a:headEnd/>
            <a:tailEnd/>
          </a:ln>
        </p:spPr>
        <p:txBody>
          <a:bodyPr anchor="ctr"/>
          <a:lstStyle/>
          <a:p>
            <a:pPr>
              <a:spcBef>
                <a:spcPct val="0"/>
              </a:spcBef>
            </a:pPr>
            <a:r>
              <a:rPr lang="zh-CN" altLang="en-US" sz="4000" b="1" dirty="0" smtClean="0">
                <a:solidFill>
                  <a:schemeClr val="tx1"/>
                </a:solidFill>
                <a:latin typeface="Verdana" pitchFamily="34" charset="0"/>
              </a:rPr>
              <a:t>建造师如何防范工程招投标法律风险</a:t>
            </a:r>
            <a:endParaRPr lang="en-US" altLang="zh-CN" sz="4000" b="1" dirty="0">
              <a:solidFill>
                <a:schemeClr val="tx1"/>
              </a:solidFill>
              <a:latin typeface="Verdana" pitchFamily="34" charset="0"/>
            </a:endParaRPr>
          </a:p>
          <a:p>
            <a:pPr>
              <a:spcBef>
                <a:spcPct val="0"/>
              </a:spcBef>
            </a:pPr>
            <a:r>
              <a:rPr lang="en-US" altLang="zh-CN" sz="4000" b="1" dirty="0">
                <a:solidFill>
                  <a:schemeClr val="tx1"/>
                </a:solidFill>
                <a:latin typeface="Verdana" pitchFamily="34" charset="0"/>
              </a:rPr>
              <a:t> —</a:t>
            </a:r>
            <a:r>
              <a:rPr lang="zh-CN" altLang="en-US" sz="4000" b="1" dirty="0">
                <a:solidFill>
                  <a:schemeClr val="tx1"/>
                </a:solidFill>
                <a:latin typeface="Verdana" pitchFamily="34" charset="0"/>
              </a:rPr>
              <a:t>结合</a:t>
            </a:r>
            <a:r>
              <a:rPr lang="en-US" altLang="zh-CN" sz="4000" b="1" dirty="0">
                <a:solidFill>
                  <a:schemeClr val="tx1"/>
                </a:solidFill>
                <a:latin typeface="Verdana" pitchFamily="34" charset="0"/>
              </a:rPr>
              <a:t>《</a:t>
            </a:r>
            <a:r>
              <a:rPr lang="zh-CN" altLang="en-US" sz="4000" b="1" dirty="0">
                <a:solidFill>
                  <a:schemeClr val="tx1"/>
                </a:solidFill>
                <a:latin typeface="Verdana" pitchFamily="34" charset="0"/>
              </a:rPr>
              <a:t>招标投标法实施条例</a:t>
            </a:r>
            <a:r>
              <a:rPr lang="en-US" altLang="zh-CN" sz="4000" b="1" dirty="0">
                <a:solidFill>
                  <a:schemeClr val="tx1"/>
                </a:solidFill>
                <a:latin typeface="Verdana" pitchFamily="34" charset="0"/>
              </a:rPr>
              <a:t>》</a:t>
            </a:r>
            <a:endParaRPr lang="zh-CN" altLang="en-US" sz="4000" b="1" dirty="0">
              <a:solidFill>
                <a:schemeClr val="tx1"/>
              </a:solidFill>
              <a:latin typeface="Verdana" pitchFamily="34" charset="0"/>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问题互动：</a:t>
            </a:r>
            <a:endParaRPr lang="en-US" altLang="zh-CN" dirty="0" smtClean="0"/>
          </a:p>
          <a:p>
            <a:endParaRPr lang="en-US" altLang="zh-CN" dirty="0" smtClean="0"/>
          </a:p>
          <a:p>
            <a:r>
              <a:rPr lang="zh-CN" altLang="en-US" dirty="0" smtClean="0"/>
              <a:t>民营投资的商品住宅项目</a:t>
            </a:r>
            <a:endParaRPr lang="en-US" altLang="zh-CN" dirty="0" smtClean="0"/>
          </a:p>
          <a:p>
            <a:pPr>
              <a:buNone/>
            </a:pPr>
            <a:r>
              <a:rPr lang="zh-CN" altLang="en-US" dirty="0" smtClean="0"/>
              <a:t>是否必须招投标？</a:t>
            </a:r>
            <a:endParaRPr lang="zh-CN" altLang="en-US" dirty="0"/>
          </a:p>
        </p:txBody>
      </p:sp>
      <p:pic>
        <p:nvPicPr>
          <p:cNvPr id="5" name="Picture 7" descr="建筑企业法律风险与化解"/>
          <p:cNvPicPr>
            <a:picLocks noChangeAspect="1" noChangeArrowheads="1"/>
          </p:cNvPicPr>
          <p:nvPr/>
        </p:nvPicPr>
        <p:blipFill>
          <a:blip r:embed="rId2" cstate="print"/>
          <a:srcRect/>
          <a:stretch>
            <a:fillRect/>
          </a:stretch>
        </p:blipFill>
        <p:spPr bwMode="auto">
          <a:xfrm>
            <a:off x="6372225" y="1773238"/>
            <a:ext cx="277177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6738" y="980728"/>
            <a:ext cx="8001000" cy="5039072"/>
          </a:xfrm>
        </p:spPr>
        <p:txBody>
          <a:bodyPr/>
          <a:lstStyle/>
          <a:p>
            <a:r>
              <a:rPr lang="en-US" altLang="zh-CN" dirty="0" smtClean="0"/>
              <a:t>&lt;</a:t>
            </a:r>
            <a:r>
              <a:rPr lang="zh-CN" altLang="en-US" dirty="0" smtClean="0"/>
              <a:t>招标投</a:t>
            </a:r>
            <a:r>
              <a:rPr lang="zh-CN" altLang="en-US" sz="3200" dirty="0" smtClean="0"/>
              <a:t>标法</a:t>
            </a:r>
            <a:r>
              <a:rPr lang="en-US" altLang="zh-CN" sz="3200" dirty="0" smtClean="0"/>
              <a:t>&gt;N3</a:t>
            </a:r>
            <a:r>
              <a:rPr lang="zh-CN" altLang="en-US" sz="3200" dirty="0" smtClean="0"/>
              <a:t>：</a:t>
            </a:r>
            <a:br>
              <a:rPr lang="zh-CN" altLang="en-US" sz="3200" dirty="0" smtClean="0"/>
            </a:br>
            <a:r>
              <a:rPr lang="zh-CN" altLang="en-US" sz="3200" dirty="0" smtClean="0"/>
              <a:t>前款所列项目的具体范围和规模标准，由国务院发展</a:t>
            </a:r>
            <a:r>
              <a:rPr lang="zh-CN" altLang="en-US" sz="3200" b="1" dirty="0" smtClean="0"/>
              <a:t>计划部门会同国务院有关部门制订，报国务院批准。</a:t>
            </a:r>
            <a:endParaRPr lang="en-US" altLang="zh-CN" sz="3200" b="1" dirty="0" smtClean="0"/>
          </a:p>
          <a:p>
            <a:r>
              <a:rPr lang="en-US" altLang="zh-CN" sz="3200" dirty="0" smtClean="0"/>
              <a:t> &lt;</a:t>
            </a:r>
            <a:r>
              <a:rPr lang="zh-CN" altLang="en-US" sz="3200" dirty="0" smtClean="0"/>
              <a:t>招标投标法实施条例</a:t>
            </a:r>
            <a:r>
              <a:rPr lang="en-US" altLang="zh-CN" sz="3200" dirty="0" smtClean="0"/>
              <a:t>&gt;N3</a:t>
            </a:r>
            <a:r>
              <a:rPr lang="zh-CN" altLang="en-US" sz="3200" dirty="0" smtClean="0"/>
              <a:t>：</a:t>
            </a:r>
            <a:br>
              <a:rPr lang="zh-CN" altLang="en-US" sz="3200" dirty="0" smtClean="0"/>
            </a:br>
            <a:r>
              <a:rPr lang="zh-CN" altLang="en-US" sz="3200" dirty="0" smtClean="0"/>
              <a:t>依法必须进行招标的工程建设项目的具体范围和规模标准，由国务院发展</a:t>
            </a:r>
            <a:r>
              <a:rPr lang="zh-CN" altLang="en-US" sz="3200" b="1" dirty="0" smtClean="0"/>
              <a:t>改革部门会同国务院有关部门制订，报国务院批准后公布施行。</a:t>
            </a:r>
            <a:endParaRPr lang="en-US" altLang="zh-CN" sz="3200" b="1" dirty="0" smtClean="0"/>
          </a:p>
          <a:p>
            <a:pPr>
              <a:buNone/>
            </a:pPr>
            <a:r>
              <a:rPr lang="zh-CN" altLang="en-US" sz="3200" b="1" dirty="0" smtClean="0"/>
              <a:t/>
            </a:r>
            <a:br>
              <a:rPr lang="zh-CN" altLang="en-US" sz="3200" b="1" dirty="0" smtClean="0"/>
            </a:b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内容占位符 2"/>
          <p:cNvSpPr>
            <a:spLocks noGrp="1"/>
          </p:cNvSpPr>
          <p:nvPr>
            <p:ph idx="1"/>
          </p:nvPr>
        </p:nvSpPr>
        <p:spPr>
          <a:xfrm>
            <a:off x="251520" y="836712"/>
            <a:ext cx="8712967" cy="4814788"/>
          </a:xfrm>
        </p:spPr>
        <p:txBody>
          <a:bodyPr/>
          <a:lstStyle/>
          <a:p>
            <a:pPr eaLnBrk="1" hangingPunct="1">
              <a:buFont typeface="Arial" charset="0"/>
              <a:buNone/>
            </a:pPr>
            <a:r>
              <a:rPr lang="zh-CN" altLang="en-US" sz="4000" dirty="0" smtClean="0">
                <a:latin typeface="微软雅黑" pitchFamily="34" charset="-122"/>
                <a:ea typeface="微软雅黑" pitchFamily="34" charset="-122"/>
              </a:rPr>
              <a:t>二、注意应当公开招标的范围</a:t>
            </a:r>
            <a:endParaRPr lang="en-US" altLang="zh-CN" sz="4000" dirty="0" smtClean="0">
              <a:latin typeface="微软雅黑" pitchFamily="34" charset="-122"/>
              <a:ea typeface="微软雅黑" pitchFamily="34" charset="-122"/>
            </a:endParaRPr>
          </a:p>
          <a:p>
            <a:pPr eaLnBrk="1" hangingPunct="1">
              <a:buFont typeface="Arial" charset="0"/>
              <a:buNone/>
            </a:pP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招标投标法实施条例</a:t>
            </a:r>
            <a:r>
              <a:rPr lang="en-US" altLang="zh-CN" dirty="0" smtClean="0">
                <a:latin typeface="微软雅黑" pitchFamily="34" charset="-122"/>
                <a:ea typeface="微软雅黑" pitchFamily="34" charset="-122"/>
              </a:rPr>
              <a:t>》N8</a:t>
            </a:r>
          </a:p>
          <a:p>
            <a:pPr eaLnBrk="1" hangingPunct="1">
              <a:buFont typeface="Arial" charset="0"/>
              <a:buNone/>
            </a:pPr>
            <a:r>
              <a:rPr lang="zh-CN" altLang="en-US" dirty="0" smtClean="0">
                <a:latin typeface="微软雅黑" pitchFamily="34" charset="-122"/>
                <a:ea typeface="微软雅黑" pitchFamily="34" charset="-122"/>
              </a:rPr>
              <a:t>进一步明确</a:t>
            </a:r>
            <a:r>
              <a:rPr lang="zh-CN" altLang="en-US" dirty="0" smtClean="0">
                <a:solidFill>
                  <a:srgbClr val="FF0000"/>
                </a:solidFill>
                <a:latin typeface="微软雅黑" pitchFamily="34" charset="-122"/>
                <a:ea typeface="微软雅黑" pitchFamily="34" charset="-122"/>
              </a:rPr>
              <a:t>应当公开招标</a:t>
            </a:r>
            <a:r>
              <a:rPr lang="zh-CN" altLang="en-US" dirty="0" smtClean="0">
                <a:latin typeface="微软雅黑" pitchFamily="34" charset="-122"/>
                <a:ea typeface="微软雅黑" pitchFamily="34" charset="-122"/>
              </a:rPr>
              <a:t>和</a:t>
            </a:r>
            <a:r>
              <a:rPr lang="zh-CN" altLang="en-US" dirty="0" smtClean="0">
                <a:solidFill>
                  <a:srgbClr val="FF0000"/>
                </a:solidFill>
                <a:latin typeface="微软雅黑" pitchFamily="34" charset="-122"/>
                <a:ea typeface="微软雅黑" pitchFamily="34" charset="-122"/>
              </a:rPr>
              <a:t>可以邀请招标</a:t>
            </a:r>
            <a:r>
              <a:rPr lang="zh-CN" altLang="en-US" dirty="0" smtClean="0">
                <a:latin typeface="微软雅黑" pitchFamily="34" charset="-122"/>
                <a:ea typeface="微软雅黑" pitchFamily="34" charset="-122"/>
              </a:rPr>
              <a:t>的项目范围：</a:t>
            </a:r>
            <a:endParaRPr lang="en-US" altLang="zh-CN" sz="2800" dirty="0" smtClean="0">
              <a:latin typeface="微软雅黑" pitchFamily="34" charset="-122"/>
              <a:ea typeface="微软雅黑" pitchFamily="34" charset="-122"/>
            </a:endParaRPr>
          </a:p>
          <a:p>
            <a:pPr eaLnBrk="1" hangingPunct="1"/>
            <a:r>
              <a:rPr lang="zh-CN" altLang="en-US" sz="2800" dirty="0" smtClean="0">
                <a:latin typeface="微软雅黑" pitchFamily="34" charset="-122"/>
                <a:ea typeface="微软雅黑" pitchFamily="34" charset="-122"/>
              </a:rPr>
              <a:t>必须公开招标的：</a:t>
            </a:r>
            <a:r>
              <a:rPr lang="zh-CN" altLang="zh-CN" sz="2800" dirty="0" smtClean="0">
                <a:solidFill>
                  <a:srgbClr val="C00000"/>
                </a:solidFill>
                <a:latin typeface="微软雅黑" pitchFamily="34" charset="-122"/>
                <a:ea typeface="微软雅黑" pitchFamily="34" charset="-122"/>
              </a:rPr>
              <a:t>国有资金占控股或者主导地位</a:t>
            </a:r>
            <a:endParaRPr lang="en-US" altLang="zh-CN" sz="2800" dirty="0" smtClean="0">
              <a:solidFill>
                <a:srgbClr val="C00000"/>
              </a:solidFill>
              <a:latin typeface="微软雅黑" pitchFamily="34" charset="-122"/>
              <a:ea typeface="微软雅黑" pitchFamily="34" charset="-122"/>
            </a:endParaRPr>
          </a:p>
          <a:p>
            <a:pPr eaLnBrk="1" hangingPunct="1"/>
            <a:r>
              <a:rPr lang="zh-CN" altLang="en-US" sz="2800" dirty="0" smtClean="0">
                <a:latin typeface="微软雅黑" pitchFamily="34" charset="-122"/>
                <a:ea typeface="微软雅黑" pitchFamily="34" charset="-122"/>
              </a:rPr>
              <a:t>可以邀请招标的（有下列情形之一）：</a:t>
            </a:r>
            <a:endParaRPr lang="en-US" altLang="zh-CN" sz="2800" dirty="0" smtClean="0">
              <a:latin typeface="微软雅黑" pitchFamily="34" charset="-122"/>
              <a:ea typeface="微软雅黑" pitchFamily="34" charset="-122"/>
            </a:endParaRPr>
          </a:p>
          <a:p>
            <a:pPr eaLnBrk="1" hangingPunct="1">
              <a:buFont typeface="Arial" charset="0"/>
              <a:buNone/>
            </a:pPr>
            <a:r>
              <a:rPr lang="en-US" altLang="zh-CN" sz="2800" dirty="0" smtClean="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（一）技术复杂、有特殊要求或者受自然环境限制，只有少量潜在投标人可供选择；</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（二）采用公开招标方式的费用占项目合同金额的比例过大。</a:t>
            </a:r>
            <a:endParaRPr lang="en-US" altLang="zh-CN" sz="2400" dirty="0" smtClean="0">
              <a:latin typeface="微软雅黑" pitchFamily="34" charset="-122"/>
              <a:ea typeface="微软雅黑" pitchFamily="34" charset="-122"/>
            </a:endParaRPr>
          </a:p>
          <a:p>
            <a:pPr eaLnBrk="1" hangingPunct="1">
              <a:buFont typeface="Arial" charset="0"/>
              <a:buNone/>
            </a:pPr>
            <a:endParaRPr lang="en-US" altLang="zh-CN" sz="28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229600" cy="1872208"/>
          </a:xfrm>
        </p:spPr>
        <p:txBody>
          <a:bodyPr/>
          <a:lstStyle/>
          <a:p>
            <a:r>
              <a:rPr lang="zh-CN" altLang="en-US" b="1" dirty="0" smtClean="0"/>
              <a:t>可以不招标的情况</a:t>
            </a:r>
            <a:r>
              <a:rPr lang="en-US" altLang="zh-CN" dirty="0" smtClean="0"/>
              <a:t/>
            </a:r>
            <a:br>
              <a:rPr lang="en-US" altLang="zh-CN" dirty="0" smtClean="0"/>
            </a:br>
            <a:r>
              <a:rPr lang="en-US" altLang="zh-CN" dirty="0" smtClean="0"/>
              <a:t/>
            </a:r>
            <a:br>
              <a:rPr lang="en-US" altLang="zh-CN" dirty="0" smtClean="0"/>
            </a:br>
            <a:r>
              <a:rPr lang="zh-CN" altLang="en-US" b="1" dirty="0" smtClean="0"/>
              <a:t>招标投标法</a:t>
            </a:r>
            <a:endParaRPr lang="zh-CN" altLang="en-US" b="1" dirty="0"/>
          </a:p>
        </p:txBody>
      </p:sp>
      <p:sp>
        <p:nvSpPr>
          <p:cNvPr id="3" name="内容占位符 2"/>
          <p:cNvSpPr>
            <a:spLocks noGrp="1"/>
          </p:cNvSpPr>
          <p:nvPr>
            <p:ph idx="1"/>
          </p:nvPr>
        </p:nvSpPr>
        <p:spPr>
          <a:xfrm>
            <a:off x="457200" y="2636912"/>
            <a:ext cx="8229600" cy="3489251"/>
          </a:xfrm>
        </p:spPr>
        <p:txBody>
          <a:bodyPr/>
          <a:lstStyle/>
          <a:p>
            <a:r>
              <a:rPr lang="zh-CN" altLang="zh-CN" dirty="0" smtClean="0"/>
              <a:t>第六十六条　涉及</a:t>
            </a:r>
            <a:r>
              <a:rPr lang="zh-CN" altLang="zh-CN" b="1" dirty="0" smtClean="0"/>
              <a:t>国家安全</a:t>
            </a:r>
            <a:r>
              <a:rPr lang="zh-CN" altLang="zh-CN" dirty="0" smtClean="0"/>
              <a:t>、</a:t>
            </a:r>
            <a:r>
              <a:rPr lang="zh-CN" altLang="zh-CN" b="1" dirty="0" smtClean="0"/>
              <a:t>国家秘密、抢险救灾或者属于利用扶贫资金</a:t>
            </a:r>
            <a:r>
              <a:rPr lang="zh-CN" altLang="zh-CN" dirty="0" smtClean="0"/>
              <a:t>实行以工代赈、需要使用农民工等特殊情况，不适宜进行招标的项目，按照国家有关规定</a:t>
            </a:r>
            <a:r>
              <a:rPr lang="zh-CN" altLang="zh-CN" b="1" dirty="0" smtClean="0"/>
              <a:t>可以不进行招标。</a:t>
            </a:r>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13" y="1052513"/>
            <a:ext cx="8229600" cy="4525962"/>
          </a:xfrm>
        </p:spPr>
        <p:txBody>
          <a:bodyPr rtlCol="0">
            <a:normAutofit fontScale="85000" lnSpcReduction="20000"/>
          </a:bodyPr>
          <a:lstStyle/>
          <a:p>
            <a:pPr eaLnBrk="1" fontAlgn="auto" hangingPunct="1">
              <a:lnSpc>
                <a:spcPct val="150000"/>
              </a:lnSpc>
              <a:spcBef>
                <a:spcPts val="2400"/>
              </a:spcBef>
              <a:spcAft>
                <a:spcPts val="0"/>
              </a:spcAft>
              <a:buFont typeface="Arial" pitchFamily="34" charset="0"/>
              <a:buChar char="•"/>
              <a:defRPr/>
            </a:pPr>
            <a:r>
              <a:rPr lang="zh-CN" altLang="en-US" sz="3800" dirty="0" smtClean="0">
                <a:latin typeface="微软雅黑" pitchFamily="34" charset="-122"/>
                <a:ea typeface="微软雅黑" pitchFamily="34" charset="-122"/>
              </a:rPr>
              <a:t>可以不招标的：条例</a:t>
            </a:r>
            <a:r>
              <a:rPr lang="en-US" altLang="zh-CN" sz="3800" dirty="0" smtClean="0">
                <a:latin typeface="微软雅黑" pitchFamily="34" charset="-122"/>
                <a:ea typeface="微软雅黑" pitchFamily="34" charset="-122"/>
              </a:rPr>
              <a:t>N9</a:t>
            </a:r>
          </a:p>
          <a:p>
            <a:pPr eaLnBrk="1" fontAlgn="auto" hangingPunct="1">
              <a:lnSpc>
                <a:spcPct val="150000"/>
              </a:lnSpc>
              <a:spcBef>
                <a:spcPts val="2400"/>
              </a:spcBef>
              <a:spcAft>
                <a:spcPts val="0"/>
              </a:spcAft>
              <a:buFont typeface="Arial" pitchFamily="34" charset="0"/>
              <a:buNone/>
              <a:defRPr/>
            </a:pPr>
            <a:r>
              <a:rPr lang="en-US" altLang="zh-CN" sz="2800" dirty="0" smtClean="0">
                <a:latin typeface="微软雅黑" pitchFamily="34" charset="-122"/>
                <a:ea typeface="微软雅黑" pitchFamily="34" charset="-122"/>
              </a:rPr>
              <a:t>    </a:t>
            </a:r>
            <a:r>
              <a:rPr lang="zh-CN" altLang="zh-CN" sz="2800" dirty="0" smtClean="0">
                <a:latin typeface="微软雅黑" pitchFamily="34" charset="-122"/>
                <a:ea typeface="微软雅黑" pitchFamily="34" charset="-122"/>
              </a:rPr>
              <a:t>（一）需要采用</a:t>
            </a:r>
            <a:r>
              <a:rPr lang="zh-CN" altLang="zh-CN" sz="2800" dirty="0" smtClean="0">
                <a:solidFill>
                  <a:srgbClr val="C00000"/>
                </a:solidFill>
                <a:latin typeface="微软雅黑" pitchFamily="34" charset="-122"/>
                <a:ea typeface="微软雅黑" pitchFamily="34" charset="-122"/>
              </a:rPr>
              <a:t>不可替代的专利或者专有技术</a:t>
            </a:r>
            <a:r>
              <a:rPr lang="zh-CN" altLang="zh-CN"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r>
              <a:rPr lang="zh-CN" altLang="zh-CN" sz="2800" dirty="0" smtClean="0">
                <a:latin typeface="微软雅黑" pitchFamily="34" charset="-122"/>
                <a:ea typeface="微软雅黑" pitchFamily="34" charset="-122"/>
              </a:rPr>
              <a:t>（二）采购人依法能够</a:t>
            </a:r>
            <a:r>
              <a:rPr lang="zh-CN" altLang="zh-CN" sz="2800" dirty="0" smtClean="0">
                <a:solidFill>
                  <a:srgbClr val="C00000"/>
                </a:solidFill>
                <a:latin typeface="微软雅黑" pitchFamily="34" charset="-122"/>
                <a:ea typeface="微软雅黑" pitchFamily="34" charset="-122"/>
              </a:rPr>
              <a:t>自行</a:t>
            </a:r>
            <a:r>
              <a:rPr lang="zh-CN" altLang="zh-CN" sz="2800" dirty="0" smtClean="0">
                <a:latin typeface="微软雅黑" pitchFamily="34" charset="-122"/>
                <a:ea typeface="微软雅黑" pitchFamily="34" charset="-122"/>
              </a:rPr>
              <a:t>建设、生产或者提供；</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r>
              <a:rPr lang="zh-CN" altLang="zh-CN" sz="2800" dirty="0" smtClean="0">
                <a:latin typeface="微软雅黑" pitchFamily="34" charset="-122"/>
                <a:ea typeface="微软雅黑" pitchFamily="34" charset="-122"/>
              </a:rPr>
              <a:t>（三）已通过</a:t>
            </a:r>
            <a:r>
              <a:rPr lang="zh-CN" altLang="zh-CN" sz="2800" dirty="0" smtClean="0">
                <a:solidFill>
                  <a:srgbClr val="FF0000"/>
                </a:solidFill>
                <a:latin typeface="微软雅黑" pitchFamily="34" charset="-122"/>
                <a:ea typeface="微软雅黑" pitchFamily="34" charset="-122"/>
              </a:rPr>
              <a:t>招标</a:t>
            </a:r>
            <a:r>
              <a:rPr lang="zh-CN" altLang="zh-CN" sz="2800" dirty="0" smtClean="0">
                <a:latin typeface="微软雅黑" pitchFamily="34" charset="-122"/>
                <a:ea typeface="微软雅黑" pitchFamily="34" charset="-122"/>
              </a:rPr>
              <a:t>方式选定的</a:t>
            </a:r>
            <a:r>
              <a:rPr lang="zh-CN" altLang="zh-CN" sz="2800" dirty="0" smtClean="0">
                <a:solidFill>
                  <a:srgbClr val="FF0000"/>
                </a:solidFill>
                <a:latin typeface="微软雅黑" pitchFamily="34" charset="-122"/>
                <a:ea typeface="微软雅黑" pitchFamily="34" charset="-122"/>
              </a:rPr>
              <a:t>特许经营项目投资人</a:t>
            </a:r>
            <a:r>
              <a:rPr lang="zh-CN" altLang="zh-CN" sz="2800" dirty="0" smtClean="0">
                <a:latin typeface="微软雅黑" pitchFamily="34" charset="-122"/>
                <a:ea typeface="微软雅黑" pitchFamily="34" charset="-122"/>
              </a:rPr>
              <a:t>依法能够</a:t>
            </a:r>
            <a:r>
              <a:rPr lang="zh-CN" altLang="zh-CN" sz="2800" dirty="0" smtClean="0">
                <a:solidFill>
                  <a:srgbClr val="C00000"/>
                </a:solidFill>
                <a:latin typeface="微软雅黑" pitchFamily="34" charset="-122"/>
                <a:ea typeface="微软雅黑" pitchFamily="34" charset="-122"/>
              </a:rPr>
              <a:t>自行</a:t>
            </a:r>
            <a:r>
              <a:rPr lang="zh-CN" altLang="zh-CN" sz="2800" dirty="0" smtClean="0">
                <a:latin typeface="微软雅黑" pitchFamily="34" charset="-122"/>
                <a:ea typeface="微软雅黑" pitchFamily="34" charset="-122"/>
              </a:rPr>
              <a:t>建设、生产或者提供；</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r>
              <a:rPr lang="zh-CN" altLang="zh-CN" sz="2800" dirty="0" smtClean="0">
                <a:latin typeface="微软雅黑" pitchFamily="34" charset="-122"/>
                <a:ea typeface="微软雅黑" pitchFamily="34" charset="-122"/>
              </a:rPr>
              <a:t>（四）需要</a:t>
            </a:r>
            <a:r>
              <a:rPr lang="zh-CN" altLang="zh-CN" sz="2800" dirty="0" smtClean="0">
                <a:solidFill>
                  <a:srgbClr val="C00000"/>
                </a:solidFill>
                <a:latin typeface="微软雅黑" pitchFamily="34" charset="-122"/>
                <a:ea typeface="微软雅黑" pitchFamily="34" charset="-122"/>
              </a:rPr>
              <a:t>向原中标人采购工程、货物或者服务</a:t>
            </a:r>
            <a:r>
              <a:rPr lang="zh-CN" altLang="zh-CN" sz="2800" dirty="0" smtClean="0">
                <a:latin typeface="微软雅黑" pitchFamily="34" charset="-122"/>
                <a:ea typeface="微软雅黑" pitchFamily="34" charset="-122"/>
              </a:rPr>
              <a:t>，否则将影响施工或者功能配套要求；</a:t>
            </a:r>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r>
              <a:rPr lang="zh-CN" altLang="zh-CN" sz="2800" dirty="0" smtClean="0">
                <a:latin typeface="微软雅黑" pitchFamily="34" charset="-122"/>
                <a:ea typeface="微软雅黑" pitchFamily="34" charset="-122"/>
              </a:rPr>
              <a:t>（五）国家规定的其他特殊情形。</a:t>
            </a:r>
            <a:endParaRPr lang="zh-CN" altLang="en-US" sz="2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68313" y="332656"/>
            <a:ext cx="8229600" cy="1862857"/>
          </a:xfrm>
        </p:spPr>
        <p:txBody>
          <a:bodyPr/>
          <a:lstStyle/>
          <a:p>
            <a:pPr algn="l" eaLnBrk="1" hangingPunct="1"/>
            <a:r>
              <a:rPr lang="zh-CN" altLang="en-US" sz="4400" dirty="0" smtClean="0">
                <a:latin typeface="微软雅黑" pitchFamily="34" charset="-122"/>
                <a:ea typeface="微软雅黑" pitchFamily="34" charset="-122"/>
              </a:rPr>
              <a:t>三、防范串通投标的风险</a:t>
            </a:r>
            <a:r>
              <a:rPr lang="en-US" altLang="zh-CN" sz="3200" dirty="0" smtClean="0">
                <a:latin typeface="微软雅黑" pitchFamily="34" charset="-122"/>
                <a:ea typeface="微软雅黑" pitchFamily="34" charset="-122"/>
              </a:rPr>
              <a:t/>
            </a:r>
            <a:br>
              <a:rPr lang="en-US" altLang="zh-CN" sz="3200" dirty="0" smtClean="0">
                <a:latin typeface="微软雅黑" pitchFamily="34" charset="-122"/>
                <a:ea typeface="微软雅黑" pitchFamily="34" charset="-122"/>
              </a:rPr>
            </a:b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条例</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完善防止和严惩串通投标</a:t>
            </a:r>
          </a:p>
        </p:txBody>
      </p:sp>
      <p:sp>
        <p:nvSpPr>
          <p:cNvPr id="16387" name="内容占位符 2"/>
          <p:cNvSpPr>
            <a:spLocks noGrp="1"/>
          </p:cNvSpPr>
          <p:nvPr>
            <p:ph idx="1"/>
          </p:nvPr>
        </p:nvSpPr>
        <p:spPr>
          <a:xfrm>
            <a:off x="611188" y="2332038"/>
            <a:ext cx="8281987" cy="4525962"/>
          </a:xfrm>
        </p:spPr>
        <p:txBody>
          <a:bodyPr/>
          <a:lstStyle/>
          <a:p>
            <a:pPr eaLnBrk="1" hangingPunct="1">
              <a:lnSpc>
                <a:spcPts val="3200"/>
              </a:lnSpc>
            </a:pPr>
            <a:r>
              <a:rPr lang="zh-CN" altLang="zh-CN" sz="2400" smtClean="0">
                <a:solidFill>
                  <a:srgbClr val="C00000"/>
                </a:solidFill>
                <a:latin typeface="微软雅黑" pitchFamily="34" charset="-122"/>
                <a:ea typeface="微软雅黑" pitchFamily="34" charset="-122"/>
              </a:rPr>
              <a:t>第三十九条 投标人相互串通投标：</a:t>
            </a:r>
            <a:r>
              <a:rPr lang="en-US" altLang="zh-CN" sz="2400" smtClean="0">
                <a:latin typeface="微软雅黑" pitchFamily="34" charset="-122"/>
                <a:ea typeface="微软雅黑" pitchFamily="34" charset="-122"/>
              </a:rPr>
              <a:t/>
            </a:r>
            <a:br>
              <a:rPr lang="en-US" altLang="zh-CN" sz="2400" smtClean="0">
                <a:latin typeface="微软雅黑" pitchFamily="34" charset="-122"/>
                <a:ea typeface="微软雅黑" pitchFamily="34" charset="-122"/>
              </a:rPr>
            </a:br>
            <a:r>
              <a:rPr lang="zh-CN" altLang="zh-CN" sz="2400" smtClean="0">
                <a:latin typeface="微软雅黑" pitchFamily="34" charset="-122"/>
                <a:ea typeface="微软雅黑" pitchFamily="34" charset="-122"/>
              </a:rPr>
              <a:t>（一）投标人之间协商投标报价等投标文件的实质性内容；</a:t>
            </a:r>
            <a:r>
              <a:rPr lang="en-US" altLang="zh-CN" sz="2400" smtClean="0">
                <a:latin typeface="微软雅黑" pitchFamily="34" charset="-122"/>
                <a:ea typeface="微软雅黑" pitchFamily="34" charset="-122"/>
              </a:rPr>
              <a:t/>
            </a:r>
            <a:br>
              <a:rPr lang="en-US" altLang="zh-CN" sz="2400" smtClean="0">
                <a:latin typeface="微软雅黑" pitchFamily="34" charset="-122"/>
                <a:ea typeface="微软雅黑" pitchFamily="34" charset="-122"/>
              </a:rPr>
            </a:br>
            <a:r>
              <a:rPr lang="zh-CN" altLang="zh-CN" sz="2400" smtClean="0">
                <a:latin typeface="微软雅黑" pitchFamily="34" charset="-122"/>
                <a:ea typeface="微软雅黑" pitchFamily="34" charset="-122"/>
              </a:rPr>
              <a:t>（二）投标人之间约定中标人；</a:t>
            </a:r>
            <a:r>
              <a:rPr lang="en-US" altLang="zh-CN" sz="2400" smtClean="0">
                <a:latin typeface="微软雅黑" pitchFamily="34" charset="-122"/>
                <a:ea typeface="微软雅黑" pitchFamily="34" charset="-122"/>
              </a:rPr>
              <a:t/>
            </a:r>
            <a:br>
              <a:rPr lang="en-US" altLang="zh-CN" sz="2400" smtClean="0">
                <a:latin typeface="微软雅黑" pitchFamily="34" charset="-122"/>
                <a:ea typeface="微软雅黑" pitchFamily="34" charset="-122"/>
              </a:rPr>
            </a:br>
            <a:r>
              <a:rPr lang="zh-CN" altLang="zh-CN" sz="2400" smtClean="0">
                <a:latin typeface="微软雅黑" pitchFamily="34" charset="-122"/>
                <a:ea typeface="微软雅黑" pitchFamily="34" charset="-122"/>
              </a:rPr>
              <a:t>（三）投标人之间约定部分投标人放弃投标或者中标；</a:t>
            </a:r>
            <a:r>
              <a:rPr lang="en-US" altLang="zh-CN" sz="2400" smtClean="0">
                <a:latin typeface="微软雅黑" pitchFamily="34" charset="-122"/>
                <a:ea typeface="微软雅黑" pitchFamily="34" charset="-122"/>
              </a:rPr>
              <a:t/>
            </a:r>
            <a:br>
              <a:rPr lang="en-US" altLang="zh-CN" sz="2400" smtClean="0">
                <a:latin typeface="微软雅黑" pitchFamily="34" charset="-122"/>
                <a:ea typeface="微软雅黑" pitchFamily="34" charset="-122"/>
              </a:rPr>
            </a:br>
            <a:r>
              <a:rPr lang="zh-CN" altLang="zh-CN" sz="2400" smtClean="0">
                <a:latin typeface="微软雅黑" pitchFamily="34" charset="-122"/>
                <a:ea typeface="微软雅黑" pitchFamily="34" charset="-122"/>
              </a:rPr>
              <a:t>（四）属于同一集团、协会、商会等组织成员的投标人按照该组织要求协同投标；</a:t>
            </a:r>
            <a:r>
              <a:rPr lang="en-US" altLang="zh-CN" sz="2400" smtClean="0">
                <a:latin typeface="微软雅黑" pitchFamily="34" charset="-122"/>
                <a:ea typeface="微软雅黑" pitchFamily="34" charset="-122"/>
              </a:rPr>
              <a:t/>
            </a:r>
            <a:br>
              <a:rPr lang="en-US" altLang="zh-CN" sz="2400" smtClean="0">
                <a:latin typeface="微软雅黑" pitchFamily="34" charset="-122"/>
                <a:ea typeface="微软雅黑" pitchFamily="34" charset="-122"/>
              </a:rPr>
            </a:br>
            <a:r>
              <a:rPr lang="zh-CN" altLang="zh-CN" sz="2400" smtClean="0">
                <a:latin typeface="微软雅黑" pitchFamily="34" charset="-122"/>
                <a:ea typeface="微软雅黑" pitchFamily="34" charset="-122"/>
              </a:rPr>
              <a:t>（五）投标人之间为谋取中标或者排斥特定投标人而采取的其他联合行动。</a:t>
            </a:r>
            <a:endParaRPr lang="zh-CN" altLang="en-US" sz="240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p:cNvSpPr>
          <p:nvPr>
            <p:ph idx="1"/>
          </p:nvPr>
        </p:nvSpPr>
        <p:spPr>
          <a:xfrm>
            <a:off x="611188" y="908050"/>
            <a:ext cx="7993062" cy="4525963"/>
          </a:xfrm>
        </p:spPr>
        <p:txBody>
          <a:bodyPr/>
          <a:lstStyle/>
          <a:p>
            <a:pPr eaLnBrk="1" hangingPunct="1">
              <a:lnSpc>
                <a:spcPts val="3200"/>
              </a:lnSpc>
              <a:buNone/>
            </a:pPr>
            <a:r>
              <a:rPr lang="zh-CN" altLang="zh-CN" sz="2400" dirty="0" smtClean="0">
                <a:solidFill>
                  <a:srgbClr val="C00000"/>
                </a:solidFill>
                <a:latin typeface="微软雅黑" pitchFamily="34" charset="-122"/>
                <a:ea typeface="微软雅黑" pitchFamily="34" charset="-122"/>
              </a:rPr>
              <a:t>第四十条</a:t>
            </a:r>
            <a:r>
              <a:rPr lang="en-US" altLang="zh-CN" sz="2400" dirty="0" smtClean="0">
                <a:solidFill>
                  <a:srgbClr val="C00000"/>
                </a:solidFill>
                <a:latin typeface="微软雅黑" pitchFamily="34" charset="-122"/>
                <a:ea typeface="微软雅黑" pitchFamily="34" charset="-122"/>
              </a:rPr>
              <a:t>  </a:t>
            </a:r>
            <a:r>
              <a:rPr lang="zh-CN" altLang="en-US" sz="2400" dirty="0" smtClean="0">
                <a:solidFill>
                  <a:srgbClr val="C00000"/>
                </a:solidFill>
                <a:latin typeface="微软雅黑" pitchFamily="34" charset="-122"/>
                <a:ea typeface="微软雅黑" pitchFamily="34" charset="-122"/>
              </a:rPr>
              <a:t>认定</a:t>
            </a:r>
            <a:r>
              <a:rPr lang="zh-CN" altLang="zh-CN" sz="2400" dirty="0" smtClean="0">
                <a:solidFill>
                  <a:srgbClr val="C00000"/>
                </a:solidFill>
                <a:latin typeface="微软雅黑" pitchFamily="34" charset="-122"/>
                <a:ea typeface="微软雅黑" pitchFamily="34" charset="-122"/>
              </a:rPr>
              <a:t>投标人相互串通投标：</a:t>
            </a:r>
            <a:endParaRPr lang="en-US" altLang="zh-CN" sz="2400" dirty="0" smtClean="0">
              <a:solidFill>
                <a:srgbClr val="C00000"/>
              </a:solidFill>
              <a:latin typeface="微软雅黑" pitchFamily="34" charset="-122"/>
              <a:ea typeface="微软雅黑" pitchFamily="34" charset="-122"/>
            </a:endParaRPr>
          </a:p>
          <a:p>
            <a:pPr eaLnBrk="1" hangingPunct="1">
              <a:lnSpc>
                <a:spcPts val="3200"/>
              </a:lnSpc>
              <a:buFont typeface="Arial" charset="0"/>
              <a:buNone/>
            </a:pPr>
            <a:r>
              <a:rPr lang="en-US" altLang="zh-CN" sz="8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（一）不同投标人的投标文件由同一单位或者个人编制；</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（二）不同投标人委托同一单位或者个人办理投标事宜；</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（三）不同投标人的投标文件载明的项目管理成员为同一人；</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（四）不同投标人的投标文件异常一致或者投标报价呈规律性差异；</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（五）不同投标人的投标文件相互混装；</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（六）不同投标人的投标保证金从同一单位或者个人的账户转出。</a:t>
            </a:r>
            <a:endParaRPr lang="zh-CN" altLang="en-US" sz="24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188" y="908050"/>
            <a:ext cx="7705725" cy="4525963"/>
          </a:xfrm>
        </p:spPr>
        <p:txBody>
          <a:bodyPr rtlCol="0">
            <a:normAutofit lnSpcReduction="10000"/>
          </a:bodyPr>
          <a:lstStyle/>
          <a:p>
            <a:pPr eaLnBrk="1" fontAlgn="auto" hangingPunct="1">
              <a:spcAft>
                <a:spcPts val="0"/>
              </a:spcAft>
              <a:buFont typeface="Arial" pitchFamily="34" charset="0"/>
              <a:buChar char="•"/>
              <a:defRPr/>
            </a:pPr>
            <a:r>
              <a:rPr lang="zh-CN" altLang="zh-CN" sz="2400" dirty="0" smtClean="0">
                <a:solidFill>
                  <a:srgbClr val="C00000"/>
                </a:solidFill>
                <a:latin typeface="微软雅黑" pitchFamily="34" charset="-122"/>
                <a:ea typeface="微软雅黑" pitchFamily="34" charset="-122"/>
              </a:rPr>
              <a:t>第四十一条 </a:t>
            </a:r>
            <a:r>
              <a:rPr lang="en-US" altLang="zh-CN" sz="2400" dirty="0" smtClean="0">
                <a:solidFill>
                  <a:srgbClr val="C00000"/>
                </a:solidFill>
                <a:latin typeface="微软雅黑" pitchFamily="34" charset="-122"/>
                <a:ea typeface="微软雅黑" pitchFamily="34" charset="-122"/>
              </a:rPr>
              <a:t> </a:t>
            </a:r>
            <a:r>
              <a:rPr lang="zh-CN" altLang="zh-CN" sz="2400" dirty="0" smtClean="0">
                <a:solidFill>
                  <a:srgbClr val="C00000"/>
                </a:solidFill>
                <a:latin typeface="微软雅黑" pitchFamily="34" charset="-122"/>
                <a:ea typeface="微软雅黑" pitchFamily="34" charset="-122"/>
              </a:rPr>
              <a:t>招标人与投标人串通投标：</a:t>
            </a:r>
            <a:endParaRPr lang="en-US" altLang="zh-CN" sz="2400" dirty="0" smtClean="0">
              <a:solidFill>
                <a:srgbClr val="C00000"/>
              </a:solidFill>
              <a:latin typeface="微软雅黑" pitchFamily="34" charset="-122"/>
              <a:ea typeface="微软雅黑" pitchFamily="34" charset="-122"/>
            </a:endParaRPr>
          </a:p>
          <a:p>
            <a:pPr eaLnBrk="1" fontAlgn="auto" hangingPunct="1">
              <a:spcAft>
                <a:spcPts val="0"/>
              </a:spcAft>
              <a:buFont typeface="Arial" pitchFamily="34" charset="0"/>
              <a:buNone/>
              <a:defRPr/>
            </a:pP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（一）招标人在开标前开启投标文件并将有关信息泄露给其他投标人</a:t>
            </a:r>
            <a:r>
              <a:rPr lang="en-US" altLang="zh-CN" sz="2400" dirty="0" smtClean="0">
                <a:latin typeface="微软雅黑" pitchFamily="34" charset="-122"/>
                <a:ea typeface="微软雅黑" pitchFamily="34" charset="-122"/>
              </a:rPr>
              <a:t>;</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（二）招标人直接或者间接向投标人泄露标底、评标委员会成员等信息；</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（三）招标人明示或者暗示投标人压低或者抬高投标报价；</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（四）招标人授意投标人撤换、修改投标文件；</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（五）招标人明示或者暗示投标人为特定投标人中标提供方便；</a:t>
            </a:r>
            <a:r>
              <a:rPr lang="en-US" altLang="zh-CN" sz="2400" dirty="0" smtClean="0">
                <a:latin typeface="微软雅黑" pitchFamily="34" charset="-122"/>
                <a:ea typeface="微软雅黑" pitchFamily="34" charset="-122"/>
              </a:rPr>
              <a:t/>
            </a:r>
            <a:br>
              <a:rPr lang="en-US" altLang="zh-CN" sz="2400" dirty="0" smtClean="0">
                <a:latin typeface="微软雅黑" pitchFamily="34" charset="-122"/>
                <a:ea typeface="微软雅黑" pitchFamily="34" charset="-122"/>
              </a:rPr>
            </a:br>
            <a:r>
              <a:rPr lang="zh-CN" altLang="zh-CN" sz="2400" dirty="0" smtClean="0">
                <a:latin typeface="微软雅黑" pitchFamily="34" charset="-122"/>
                <a:ea typeface="微软雅黑" pitchFamily="34" charset="-122"/>
              </a:rPr>
              <a:t>（六）招标人与投标人为谋求特定投标人中标而采取的其他串通行为。</a:t>
            </a:r>
            <a:endParaRPr lang="zh-CN" altLang="en-US" sz="2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304800"/>
            <a:ext cx="8568630" cy="1216025"/>
          </a:xfrm>
        </p:spPr>
        <p:txBody>
          <a:bodyPr/>
          <a:lstStyle/>
          <a:p>
            <a:r>
              <a:rPr lang="zh-CN" altLang="en-US" sz="3000" dirty="0" smtClean="0"/>
              <a:t>四、正确理解“黑白合同以白合同作为结算依据”</a:t>
            </a:r>
          </a:p>
        </p:txBody>
      </p:sp>
      <p:sp>
        <p:nvSpPr>
          <p:cNvPr id="17411" name="Rectangle 3"/>
          <p:cNvSpPr>
            <a:spLocks noGrp="1" noChangeArrowheads="1"/>
          </p:cNvSpPr>
          <p:nvPr>
            <p:ph type="body" idx="1"/>
          </p:nvPr>
        </p:nvSpPr>
        <p:spPr/>
        <p:txBody>
          <a:bodyPr/>
          <a:lstStyle/>
          <a:p>
            <a:r>
              <a:rPr lang="zh-CN" altLang="en-US" smtClean="0"/>
              <a:t>工程纠纷司法解释</a:t>
            </a:r>
          </a:p>
          <a:p>
            <a:r>
              <a:rPr lang="zh-CN" altLang="en-US" smtClean="0"/>
              <a:t>第二十一条：当事人就同一建设工程另行订立的建设工程施工合同与经过备案的中标合同实质性内容不一致的，应当以</a:t>
            </a:r>
            <a:r>
              <a:rPr lang="zh-CN" altLang="en-US" b="1" smtClean="0"/>
              <a:t>备案的中标合同</a:t>
            </a:r>
            <a:r>
              <a:rPr lang="zh-CN" altLang="en-US" smtClean="0"/>
              <a:t>作为结算工程价款的依据。</a:t>
            </a:r>
          </a:p>
          <a:p>
            <a:endParaRPr lang="zh-CN" altLang="en-US" smtClean="0"/>
          </a:p>
          <a:p>
            <a:r>
              <a:rPr lang="zh-CN" altLang="en-US" b="1" smtClean="0">
                <a:sym typeface="Wingdings" pitchFamily="2" charset="2"/>
              </a:rPr>
              <a:t>认识过程：从宽松</a:t>
            </a:r>
            <a:r>
              <a:rPr lang="en-US" altLang="zh-CN" sz="1800" b="1" smtClean="0">
                <a:sym typeface="Wingdings" pitchFamily="2" charset="2"/>
              </a:rPr>
              <a:t>5</a:t>
            </a:r>
            <a:r>
              <a:rPr lang="zh-CN" altLang="en-US" b="1" smtClean="0">
                <a:sym typeface="Wingdings" pitchFamily="2" charset="2"/>
              </a:rPr>
              <a:t>，到严格，再到宽松。</a:t>
            </a:r>
            <a:endParaRPr lang="zh-CN" altLang="en-US" sz="3800" smtClean="0"/>
          </a:p>
          <a:p>
            <a:endParaRPr lang="zh-CN" altLang="en-US" sz="3800" smtClean="0"/>
          </a:p>
          <a:p>
            <a:pPr>
              <a:buFont typeface="Wingdings" pitchFamily="2" charset="2"/>
              <a:buNone/>
            </a:pPr>
            <a:endParaRPr lang="zh-CN" altLang="en-US" smtClean="0"/>
          </a:p>
          <a:p>
            <a:endParaRPr lang="zh-CN"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建筑企业法律风险防范与化解-白金升级版封面.jpg"/>
          <p:cNvPicPr>
            <a:picLocks noChangeAspect="1"/>
          </p:cNvPicPr>
          <p:nvPr/>
        </p:nvPicPr>
        <p:blipFill>
          <a:blip r:embed="rId2" cstate="print"/>
          <a:stretch>
            <a:fillRect/>
          </a:stretch>
        </p:blipFill>
        <p:spPr>
          <a:xfrm>
            <a:off x="611188" y="765175"/>
            <a:ext cx="3941762" cy="4895850"/>
          </a:xfrm>
          <a:prstGeom prst="rect">
            <a:avLst/>
          </a:prstGeom>
          <a:ln>
            <a:noFill/>
          </a:ln>
          <a:effectLst>
            <a:outerShdw blurRad="292100" dist="139700" dir="2700000" algn="tl" rotWithShape="0">
              <a:srgbClr val="333333">
                <a:alpha val="65000"/>
              </a:srgbClr>
            </a:outerShdw>
          </a:effectLst>
        </p:spPr>
      </p:pic>
      <p:pic>
        <p:nvPicPr>
          <p:cNvPr id="3" name="图片 2" descr="封面半.jpg"/>
          <p:cNvPicPr>
            <a:picLocks noChangeAspect="1"/>
          </p:cNvPicPr>
          <p:nvPr/>
        </p:nvPicPr>
        <p:blipFill>
          <a:blip r:embed="rId3" cstate="print"/>
          <a:stretch>
            <a:fillRect/>
          </a:stretch>
        </p:blipFill>
        <p:spPr>
          <a:xfrm>
            <a:off x="4859338" y="765175"/>
            <a:ext cx="3673475" cy="4895850"/>
          </a:xfrm>
          <a:prstGeom prst="rect">
            <a:avLst/>
          </a:prstGeom>
          <a:ln>
            <a:noFill/>
          </a:ln>
          <a:effectLst>
            <a:outerShdw blurRad="292100" dist="139700" dir="2700000" algn="tl" rotWithShape="0">
              <a:srgbClr val="333333">
                <a:alpha val="65000"/>
              </a:srgbClr>
            </a:outerShdw>
          </a:effectLst>
        </p:spPr>
      </p:pic>
      <p:pic>
        <p:nvPicPr>
          <p:cNvPr id="4" name="图片 3" descr="房地产开发与经营实务操作封面.jpg"/>
          <p:cNvPicPr>
            <a:picLocks noChangeAspect="1"/>
          </p:cNvPicPr>
          <p:nvPr/>
        </p:nvPicPr>
        <p:blipFill>
          <a:blip r:embed="rId4" cstate="print"/>
          <a:srcRect/>
          <a:stretch>
            <a:fillRect/>
          </a:stretch>
        </p:blipFill>
        <p:spPr bwMode="auto">
          <a:xfrm>
            <a:off x="793750" y="765175"/>
            <a:ext cx="3778250" cy="4895850"/>
          </a:xfrm>
          <a:prstGeom prst="rect">
            <a:avLst/>
          </a:prstGeom>
          <a:noFill/>
          <a:ln w="9525">
            <a:noFill/>
            <a:miter lim="800000"/>
            <a:headEnd/>
            <a:tailEnd/>
          </a:ln>
        </p:spPr>
      </p:pic>
      <p:pic>
        <p:nvPicPr>
          <p:cNvPr id="5" name="图片 4" descr="IMG_1663.JPG"/>
          <p:cNvPicPr>
            <a:picLocks noChangeAspect="1"/>
          </p:cNvPicPr>
          <p:nvPr/>
        </p:nvPicPr>
        <p:blipFill>
          <a:blip r:embed="rId5" cstate="print"/>
          <a:srcRect t="2751" b="5901"/>
          <a:stretch>
            <a:fillRect/>
          </a:stretch>
        </p:blipFill>
        <p:spPr bwMode="auto">
          <a:xfrm>
            <a:off x="4787900" y="765175"/>
            <a:ext cx="3744913" cy="4895850"/>
          </a:xfrm>
          <a:prstGeom prst="rect">
            <a:avLst/>
          </a:prstGeom>
          <a:noFill/>
          <a:ln w="9525">
            <a:noFill/>
            <a:miter lim="800000"/>
            <a:headEnd/>
            <a:tailEnd/>
          </a:ln>
        </p:spPr>
      </p:pic>
      <p:sp>
        <p:nvSpPr>
          <p:cNvPr id="7" name="页脚占位符 1"/>
          <p:cNvSpPr txBox="1">
            <a:spLocks/>
          </p:cNvSpPr>
          <p:nvPr/>
        </p:nvSpPr>
        <p:spPr>
          <a:xfrm>
            <a:off x="6588125" y="6165850"/>
            <a:ext cx="2319338" cy="431800"/>
          </a:xfrm>
          <a:prstGeom prst="rect">
            <a:avLst/>
          </a:prstGeom>
        </p:spPr>
        <p:txBody>
          <a:bodyPr anchor="ctr"/>
          <a:lstStyle/>
          <a:p>
            <a:pPr algn="ctr" fontAlgn="auto">
              <a:spcBef>
                <a:spcPts val="0"/>
              </a:spcBef>
              <a:spcAft>
                <a:spcPts val="0"/>
              </a:spcAft>
              <a:defRPr/>
            </a:pPr>
            <a:r>
              <a:rPr lang="en-US" altLang="zh-CN" sz="1200" dirty="0">
                <a:latin typeface="+mn-lt"/>
                <a:ea typeface="+mn-ea"/>
              </a:rPr>
              <a:t>17</a:t>
            </a:r>
            <a:endParaRPr lang="zh-CN" altLang="en-US" sz="1200" dirty="0">
              <a:latin typeface="+mn-lt"/>
              <a:ea typeface="+mn-ea"/>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8" presetClass="entr" presetSubtype="12" fill="hold" nodeType="afterEffect">
                                  <p:stCondLst>
                                    <p:cond delay="300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1000"/>
                                        <p:tgtEl>
                                          <p:spTgt spid="4"/>
                                        </p:tgtEl>
                                      </p:cBhvr>
                                    </p:animEffect>
                                  </p:childTnLst>
                                </p:cTn>
                              </p:par>
                            </p:childTnLst>
                          </p:cTn>
                        </p:par>
                        <p:par>
                          <p:cTn id="13" fill="hold">
                            <p:stCondLst>
                              <p:cond delay="4000"/>
                            </p:stCondLst>
                            <p:childTnLst>
                              <p:par>
                                <p:cTn id="14" presetID="18" presetClass="entr" presetSubtype="1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微软雅黑" pitchFamily="34" charset="-122"/>
                <a:ea typeface="微软雅黑" pitchFamily="34" charset="-122"/>
              </a:rPr>
              <a:t>主讲嘉宾</a:t>
            </a:r>
            <a:endParaRPr lang="zh-CN" altLang="en-US" sz="4000" dirty="0">
              <a:latin typeface="微软雅黑" pitchFamily="34" charset="-122"/>
              <a:ea typeface="微软雅黑" pitchFamily="34" charset="-122"/>
            </a:endParaRPr>
          </a:p>
        </p:txBody>
      </p:sp>
      <p:sp>
        <p:nvSpPr>
          <p:cNvPr id="6" name="TextBox 5"/>
          <p:cNvSpPr txBox="1"/>
          <p:nvPr/>
        </p:nvSpPr>
        <p:spPr>
          <a:xfrm>
            <a:off x="3923928" y="1700808"/>
            <a:ext cx="4608512" cy="3985706"/>
          </a:xfrm>
          <a:prstGeom prst="rect">
            <a:avLst/>
          </a:prstGeom>
          <a:noFill/>
        </p:spPr>
        <p:txBody>
          <a:bodyPr wrap="square" rtlCol="0">
            <a:spAutoFit/>
          </a:bodyPr>
          <a:lstStyle/>
          <a:p>
            <a:pPr algn="l"/>
            <a:r>
              <a:rPr lang="zh-CN" altLang="zh-CN" sz="2800" b="1" kern="100" dirty="0" smtClean="0">
                <a:solidFill>
                  <a:schemeClr val="tx1"/>
                </a:solidFill>
                <a:latin typeface="微软雅黑" pitchFamily="34" charset="-122"/>
                <a:ea typeface="微软雅黑" pitchFamily="34" charset="-122"/>
                <a:cs typeface="Times New Roman"/>
              </a:rPr>
              <a:t>周月萍</a:t>
            </a:r>
            <a:endParaRPr lang="en-US" altLang="zh-CN" sz="2800" b="1" kern="100" dirty="0" smtClean="0">
              <a:solidFill>
                <a:schemeClr val="tx1"/>
              </a:solidFill>
              <a:latin typeface="微软雅黑" pitchFamily="34" charset="-122"/>
              <a:ea typeface="微软雅黑" pitchFamily="34" charset="-122"/>
              <a:cs typeface="Times New Roman"/>
            </a:endParaRPr>
          </a:p>
          <a:p>
            <a:pPr algn="l"/>
            <a:r>
              <a:rPr lang="zh-CN" altLang="en-US" kern="100" dirty="0" smtClean="0">
                <a:solidFill>
                  <a:schemeClr val="tx1"/>
                </a:solidFill>
                <a:latin typeface="楷体_GB2312"/>
                <a:ea typeface="楷体_GB2312"/>
                <a:cs typeface="Times New Roman"/>
              </a:rPr>
              <a:t>◆</a:t>
            </a:r>
            <a:r>
              <a:rPr lang="zh-CN" altLang="zh-CN" kern="100" dirty="0" smtClean="0">
                <a:solidFill>
                  <a:schemeClr val="tx1"/>
                </a:solidFill>
                <a:latin typeface="微软雅黑" pitchFamily="34" charset="-122"/>
                <a:ea typeface="微软雅黑" pitchFamily="34" charset="-122"/>
                <a:cs typeface="Times New Roman"/>
              </a:rPr>
              <a:t>上海市协力律师事务所高级合伙人</a:t>
            </a:r>
            <a:r>
              <a:rPr lang="zh-CN" altLang="en-US" kern="100" dirty="0" smtClean="0">
                <a:solidFill>
                  <a:schemeClr val="tx1"/>
                </a:solidFill>
                <a:latin typeface="微软雅黑" pitchFamily="34" charset="-122"/>
                <a:ea typeface="微软雅黑" pitchFamily="34" charset="-122"/>
                <a:cs typeface="Times New Roman"/>
              </a:rPr>
              <a:t>、建筑房地产研究中心主任、</a:t>
            </a:r>
            <a:r>
              <a:rPr lang="zh-CN" altLang="zh-CN" kern="100" dirty="0" smtClean="0">
                <a:solidFill>
                  <a:schemeClr val="tx1"/>
                </a:solidFill>
                <a:latin typeface="微软雅黑" pitchFamily="34" charset="-122"/>
                <a:ea typeface="微软雅黑" pitchFamily="34" charset="-122"/>
                <a:cs typeface="Times New Roman"/>
              </a:rPr>
              <a:t>上海市律协房地产研究会委员</a:t>
            </a:r>
            <a:r>
              <a:rPr lang="zh-CN" altLang="en-US" kern="100" dirty="0" smtClean="0">
                <a:solidFill>
                  <a:schemeClr val="tx1"/>
                </a:solidFill>
                <a:latin typeface="微软雅黑" pitchFamily="34" charset="-122"/>
                <a:ea typeface="微软雅黑" pitchFamily="34" charset="-122"/>
                <a:cs typeface="Times New Roman"/>
              </a:rPr>
              <a:t>、</a:t>
            </a:r>
            <a:r>
              <a:rPr lang="zh-CN" altLang="zh-CN" kern="100" dirty="0" smtClean="0">
                <a:solidFill>
                  <a:schemeClr val="tx1"/>
                </a:solidFill>
                <a:latin typeface="微软雅黑" pitchFamily="34" charset="-122"/>
                <a:ea typeface="微软雅黑" pitchFamily="34" charset="-122"/>
                <a:cs typeface="Times New Roman"/>
              </a:rPr>
              <a:t>全国工商联房地产商会常务理事</a:t>
            </a:r>
            <a:endParaRPr lang="en-US" altLang="zh-CN" kern="100" dirty="0" smtClean="0">
              <a:solidFill>
                <a:schemeClr val="tx1"/>
              </a:solidFill>
              <a:latin typeface="微软雅黑" pitchFamily="34" charset="-122"/>
              <a:ea typeface="微软雅黑" pitchFamily="34" charset="-122"/>
              <a:cs typeface="Times New Roman"/>
            </a:endParaRPr>
          </a:p>
          <a:p>
            <a:pPr algn="l"/>
            <a:r>
              <a:rPr lang="en-US" altLang="zh-CN" kern="100" dirty="0" smtClean="0">
                <a:solidFill>
                  <a:schemeClr val="tx1"/>
                </a:solidFill>
                <a:latin typeface="楷体_GB2312"/>
                <a:ea typeface="楷体_GB2312"/>
                <a:cs typeface="Times New Roman"/>
              </a:rPr>
              <a:t>◆</a:t>
            </a:r>
            <a:r>
              <a:rPr lang="en-US" altLang="zh-CN" kern="100" dirty="0" smtClean="0">
                <a:solidFill>
                  <a:schemeClr val="tx1"/>
                </a:solidFill>
                <a:latin typeface="微软雅黑" pitchFamily="34" charset="-122"/>
                <a:ea typeface="微软雅黑" pitchFamily="34" charset="-122"/>
                <a:cs typeface="Times New Roman"/>
              </a:rPr>
              <a:t>2010</a:t>
            </a:r>
            <a:r>
              <a:rPr lang="zh-CN" altLang="en-US" kern="100" dirty="0" smtClean="0">
                <a:solidFill>
                  <a:schemeClr val="tx1"/>
                </a:solidFill>
                <a:latin typeface="微软雅黑" pitchFamily="34" charset="-122"/>
                <a:ea typeface="微软雅黑" pitchFamily="34" charset="-122"/>
                <a:cs typeface="Times New Roman"/>
              </a:rPr>
              <a:t>年周月萍律师团队入选建筑时报</a:t>
            </a:r>
            <a:r>
              <a:rPr lang="en-US" altLang="zh-CN" kern="100" dirty="0" smtClean="0">
                <a:solidFill>
                  <a:schemeClr val="tx1"/>
                </a:solidFill>
                <a:latin typeface="微软雅黑" pitchFamily="34" charset="-122"/>
                <a:ea typeface="微软雅黑" pitchFamily="34" charset="-122"/>
                <a:cs typeface="Times New Roman"/>
              </a:rPr>
              <a:t>ENR</a:t>
            </a:r>
            <a:r>
              <a:rPr lang="zh-CN" altLang="en-US" kern="100" dirty="0" smtClean="0">
                <a:solidFill>
                  <a:schemeClr val="tx1"/>
                </a:solidFill>
                <a:latin typeface="微软雅黑" pitchFamily="34" charset="-122"/>
                <a:ea typeface="微软雅黑" pitchFamily="34" charset="-122"/>
                <a:cs typeface="Times New Roman"/>
              </a:rPr>
              <a:t>最值得推荐的工程法律事务所前十强</a:t>
            </a:r>
            <a:endParaRPr lang="en-US" altLang="zh-CN" kern="100" dirty="0" smtClean="0">
              <a:solidFill>
                <a:schemeClr val="tx1"/>
              </a:solidFill>
              <a:latin typeface="微软雅黑" pitchFamily="34" charset="-122"/>
              <a:ea typeface="微软雅黑" pitchFamily="34" charset="-122"/>
              <a:cs typeface="Times New Roman"/>
            </a:endParaRPr>
          </a:p>
          <a:p>
            <a:pPr algn="l"/>
            <a:r>
              <a:rPr lang="en-US" altLang="zh-CN" kern="100" dirty="0" smtClean="0">
                <a:solidFill>
                  <a:schemeClr val="tx1"/>
                </a:solidFill>
                <a:latin typeface="楷体_GB2312"/>
                <a:ea typeface="楷体_GB2312"/>
                <a:cs typeface="Times New Roman"/>
              </a:rPr>
              <a:t>◆</a:t>
            </a:r>
            <a:r>
              <a:rPr lang="en-US" altLang="zh-CN" kern="100" dirty="0" smtClean="0">
                <a:solidFill>
                  <a:schemeClr val="tx1"/>
                </a:solidFill>
                <a:latin typeface="微软雅黑" pitchFamily="34" charset="-122"/>
                <a:ea typeface="微软雅黑" pitchFamily="34" charset="-122"/>
                <a:cs typeface="Times New Roman"/>
              </a:rPr>
              <a:t>2011</a:t>
            </a:r>
            <a:r>
              <a:rPr lang="zh-CN" altLang="en-US" kern="100" dirty="0" smtClean="0">
                <a:solidFill>
                  <a:schemeClr val="tx1"/>
                </a:solidFill>
                <a:latin typeface="微软雅黑" pitchFamily="34" charset="-122"/>
                <a:ea typeface="微软雅黑" pitchFamily="34" charset="-122"/>
                <a:cs typeface="Times New Roman"/>
              </a:rPr>
              <a:t>年，周月萍律师当选中国建筑业十大年度人物</a:t>
            </a:r>
            <a:endParaRPr lang="en-US" altLang="zh-CN" kern="100" dirty="0" smtClean="0">
              <a:solidFill>
                <a:schemeClr val="tx1"/>
              </a:solidFill>
              <a:latin typeface="微软雅黑" pitchFamily="34" charset="-122"/>
              <a:ea typeface="微软雅黑" pitchFamily="34" charset="-122"/>
              <a:cs typeface="Times New Roman"/>
            </a:endParaRPr>
          </a:p>
          <a:p>
            <a:pPr algn="l"/>
            <a:r>
              <a:rPr lang="zh-CN" altLang="en-US" kern="100" dirty="0" smtClean="0">
                <a:solidFill>
                  <a:schemeClr val="tx1"/>
                </a:solidFill>
                <a:latin typeface="楷体_GB2312"/>
                <a:ea typeface="楷体_GB2312"/>
                <a:cs typeface="Times New Roman"/>
              </a:rPr>
              <a:t>◆</a:t>
            </a:r>
            <a:r>
              <a:rPr lang="zh-CN" altLang="en-US" kern="100" dirty="0" smtClean="0">
                <a:solidFill>
                  <a:schemeClr val="tx1"/>
                </a:solidFill>
                <a:latin typeface="微软雅黑" pitchFamily="34" charset="-122"/>
                <a:ea typeface="微软雅黑" pitchFamily="34" charset="-122"/>
                <a:cs typeface="Times New Roman"/>
              </a:rPr>
              <a:t>著有</a:t>
            </a:r>
            <a:r>
              <a:rPr lang="en-US" altLang="zh-CN" kern="100" dirty="0" smtClean="0">
                <a:solidFill>
                  <a:schemeClr val="tx1"/>
                </a:solidFill>
                <a:latin typeface="微软雅黑" pitchFamily="34" charset="-122"/>
                <a:ea typeface="微软雅黑" pitchFamily="34" charset="-122"/>
                <a:cs typeface="Times New Roman"/>
              </a:rPr>
              <a:t>《</a:t>
            </a:r>
            <a:r>
              <a:rPr lang="zh-CN" altLang="en-US" kern="100" dirty="0" smtClean="0">
                <a:solidFill>
                  <a:schemeClr val="tx1"/>
                </a:solidFill>
                <a:latin typeface="微软雅黑" pitchFamily="34" charset="-122"/>
                <a:ea typeface="微软雅黑" pitchFamily="34" charset="-122"/>
                <a:cs typeface="Times New Roman"/>
              </a:rPr>
              <a:t>建筑企业法律风险防范与化解</a:t>
            </a:r>
            <a:r>
              <a:rPr lang="en-US" altLang="zh-CN" kern="100" dirty="0" smtClean="0">
                <a:solidFill>
                  <a:schemeClr val="tx1"/>
                </a:solidFill>
                <a:latin typeface="微软雅黑" pitchFamily="34" charset="-122"/>
                <a:ea typeface="微软雅黑" pitchFamily="34" charset="-122"/>
                <a:cs typeface="Times New Roman"/>
              </a:rPr>
              <a:t>》</a:t>
            </a:r>
            <a:r>
              <a:rPr lang="zh-CN" altLang="en-US" kern="100" dirty="0" smtClean="0">
                <a:solidFill>
                  <a:schemeClr val="tx1"/>
                </a:solidFill>
                <a:latin typeface="微软雅黑" pitchFamily="34" charset="-122"/>
                <a:ea typeface="微软雅黑" pitchFamily="34" charset="-122"/>
                <a:cs typeface="Times New Roman"/>
              </a:rPr>
              <a:t>、</a:t>
            </a:r>
            <a:r>
              <a:rPr lang="en-US" altLang="zh-CN" kern="100" dirty="0" smtClean="0">
                <a:solidFill>
                  <a:schemeClr val="tx1"/>
                </a:solidFill>
                <a:latin typeface="微软雅黑" pitchFamily="34" charset="-122"/>
                <a:ea typeface="微软雅黑" pitchFamily="34" charset="-122"/>
                <a:cs typeface="Times New Roman"/>
              </a:rPr>
              <a:t>《</a:t>
            </a:r>
            <a:r>
              <a:rPr lang="zh-CN" altLang="en-US" kern="100" dirty="0" smtClean="0">
                <a:solidFill>
                  <a:schemeClr val="tx1"/>
                </a:solidFill>
                <a:latin typeface="微软雅黑" pitchFamily="34" charset="-122"/>
                <a:ea typeface="微软雅黑" pitchFamily="34" charset="-122"/>
                <a:cs typeface="Times New Roman"/>
              </a:rPr>
              <a:t>房地产开发与经营实务操作</a:t>
            </a:r>
            <a:r>
              <a:rPr lang="en-US" altLang="zh-CN" kern="100" dirty="0" smtClean="0">
                <a:solidFill>
                  <a:schemeClr val="tx1"/>
                </a:solidFill>
                <a:latin typeface="微软雅黑" pitchFamily="34" charset="-122"/>
                <a:ea typeface="微软雅黑" pitchFamily="34" charset="-122"/>
                <a:cs typeface="Times New Roman"/>
              </a:rPr>
              <a:t>》</a:t>
            </a:r>
            <a:r>
              <a:rPr lang="zh-CN" altLang="en-US" sz="1600" kern="100" dirty="0" smtClean="0">
                <a:solidFill>
                  <a:schemeClr val="tx1"/>
                </a:solidFill>
                <a:latin typeface="微软雅黑" pitchFamily="34" charset="-122"/>
                <a:ea typeface="微软雅黑" pitchFamily="34" charset="-122"/>
                <a:cs typeface="Times New Roman"/>
              </a:rPr>
              <a:t>（与王达合著）</a:t>
            </a:r>
            <a:endParaRPr lang="en-US" altLang="zh-CN" kern="100" dirty="0" smtClean="0">
              <a:solidFill>
                <a:schemeClr val="tx1"/>
              </a:solidFill>
              <a:latin typeface="微软雅黑" pitchFamily="34" charset="-122"/>
              <a:ea typeface="微软雅黑" pitchFamily="34" charset="-122"/>
              <a:cs typeface="Times New Roman"/>
            </a:endParaRPr>
          </a:p>
          <a:p>
            <a:pPr algn="l"/>
            <a:endParaRPr lang="en-US" altLang="zh-CN" kern="100" dirty="0" smtClean="0">
              <a:solidFill>
                <a:schemeClr val="tx1"/>
              </a:solidFill>
              <a:latin typeface="微软雅黑" pitchFamily="34" charset="-122"/>
              <a:ea typeface="微软雅黑" pitchFamily="34" charset="-122"/>
              <a:cs typeface="Times New Roman"/>
            </a:endParaRPr>
          </a:p>
        </p:txBody>
      </p:sp>
      <p:pic>
        <p:nvPicPr>
          <p:cNvPr id="1026" name="Picture 2" descr="C:\Users\lenovo\Pictures\周月萍工作照片2011\在颁奖典礼的分论坛发言.jpg"/>
          <p:cNvPicPr>
            <a:picLocks noChangeAspect="1" noChangeArrowheads="1"/>
          </p:cNvPicPr>
          <p:nvPr/>
        </p:nvPicPr>
        <p:blipFill>
          <a:blip r:embed="rId2" cstate="print"/>
          <a:srcRect/>
          <a:stretch>
            <a:fillRect/>
          </a:stretch>
        </p:blipFill>
        <p:spPr bwMode="auto">
          <a:xfrm>
            <a:off x="323528" y="1628800"/>
            <a:ext cx="2664296" cy="39604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76872"/>
            <a:ext cx="9144000" cy="1261884"/>
          </a:xfrm>
          <a:prstGeom prst="rect">
            <a:avLst/>
          </a:prstGeom>
          <a:solidFill>
            <a:schemeClr val="tx1">
              <a:lumMod val="65000"/>
              <a:lumOff val="35000"/>
            </a:schemeClr>
          </a:solidFill>
        </p:spPr>
        <p:txBody>
          <a:bodyPr>
            <a:spAutoFit/>
          </a:bodyPr>
          <a:lstStyle/>
          <a:p>
            <a:pPr fontAlgn="auto">
              <a:spcBef>
                <a:spcPts val="0"/>
              </a:spcBef>
              <a:spcAft>
                <a:spcPts val="0"/>
              </a:spcAft>
              <a:defRPr/>
            </a:pP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谢谢大家！</a:t>
            </a:r>
            <a:endParaRPr lang="en-US" altLang="zh-CN"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endParaRPr>
          </a:p>
          <a:p>
            <a:pPr fontAlgn="auto">
              <a:spcBef>
                <a:spcPts val="0"/>
              </a:spcBef>
              <a:spcAft>
                <a:spcPts val="0"/>
              </a:spcAft>
              <a:defRPr/>
            </a:pPr>
            <a:endParaRPr lang="zh-CN" alt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endParaRPr>
          </a:p>
          <a:p>
            <a:pPr fontAlgn="auto">
              <a:spcBef>
                <a:spcPts val="0"/>
              </a:spcBef>
              <a:spcAft>
                <a:spcPts val="0"/>
              </a:spcAft>
              <a:defRPr/>
            </a:pP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大家在学习过程中如有疑问，欢迎与我们交流</a:t>
            </a:r>
          </a:p>
        </p:txBody>
      </p:sp>
      <p:sp>
        <p:nvSpPr>
          <p:cNvPr id="22531" name="TextBox 3"/>
          <p:cNvSpPr txBox="1">
            <a:spLocks noChangeArrowheads="1"/>
          </p:cNvSpPr>
          <p:nvPr/>
        </p:nvSpPr>
        <p:spPr bwMode="auto">
          <a:xfrm>
            <a:off x="2843213" y="3573463"/>
            <a:ext cx="3559175" cy="1908175"/>
          </a:xfrm>
          <a:prstGeom prst="rect">
            <a:avLst/>
          </a:prstGeom>
          <a:noFill/>
          <a:ln w="9525">
            <a:noFill/>
            <a:miter lim="800000"/>
            <a:headEnd/>
            <a:tailEnd/>
          </a:ln>
        </p:spPr>
        <p:txBody>
          <a:bodyPr wrap="none">
            <a:spAutoFit/>
          </a:bodyPr>
          <a:lstStyle/>
          <a:p>
            <a:pPr>
              <a:spcBef>
                <a:spcPts val="600"/>
              </a:spcBef>
            </a:pPr>
            <a:r>
              <a:rPr lang="zh-CN" altLang="zh-CN" sz="4800" b="1" dirty="0">
                <a:solidFill>
                  <a:srgbClr val="FF0000"/>
                </a:solidFill>
                <a:latin typeface="华文行楷" pitchFamily="2" charset="-122"/>
                <a:ea typeface="华文行楷" pitchFamily="2" charset="-122"/>
              </a:rPr>
              <a:t>协</a:t>
            </a:r>
            <a:r>
              <a:rPr lang="zh-CN" altLang="zh-CN" sz="2800" b="1" dirty="0">
                <a:solidFill>
                  <a:schemeClr val="tx1"/>
                </a:solidFill>
                <a:latin typeface="微软雅黑" pitchFamily="34" charset="-122"/>
                <a:ea typeface="微软雅黑" pitchFamily="34" charset="-122"/>
              </a:rPr>
              <a:t>力律师事务所</a:t>
            </a:r>
            <a:r>
              <a:rPr lang="en-US" altLang="zh-CN" sz="2800" b="1" dirty="0">
                <a:solidFill>
                  <a:schemeClr val="tx1"/>
                </a:solidFill>
                <a:latin typeface="微软雅黑" pitchFamily="34" charset="-122"/>
                <a:ea typeface="微软雅黑" pitchFamily="34" charset="-122"/>
              </a:rPr>
              <a:t>  </a:t>
            </a:r>
          </a:p>
          <a:p>
            <a:pPr>
              <a:lnSpc>
                <a:spcPts val="1800"/>
              </a:lnSpc>
              <a:spcBef>
                <a:spcPts val="600"/>
              </a:spcBef>
            </a:pPr>
            <a:r>
              <a:rPr lang="en-US" altLang="zh-CN" sz="2000" smtClean="0">
                <a:solidFill>
                  <a:schemeClr val="tx1"/>
                </a:solidFill>
                <a:latin typeface="微软雅黑" pitchFamily="34" charset="-122"/>
                <a:ea typeface="微软雅黑" pitchFamily="34" charset="-122"/>
                <a:cs typeface="Arial" charset="0"/>
              </a:rPr>
              <a:t>HTTP://www</a:t>
            </a:r>
            <a:r>
              <a:rPr lang="zh-CN" altLang="zh-CN" sz="2000" dirty="0">
                <a:solidFill>
                  <a:schemeClr val="tx1"/>
                </a:solidFill>
                <a:latin typeface="微软雅黑" pitchFamily="34" charset="-122"/>
                <a:ea typeface="微软雅黑" pitchFamily="34" charset="-122"/>
                <a:cs typeface="Arial" charset="0"/>
              </a:rPr>
              <a:t>.</a:t>
            </a:r>
            <a:r>
              <a:rPr lang="en-US" altLang="zh-CN" sz="2000" dirty="0">
                <a:solidFill>
                  <a:schemeClr val="tx1"/>
                </a:solidFill>
                <a:latin typeface="微软雅黑" pitchFamily="34" charset="-122"/>
                <a:ea typeface="微软雅黑" pitchFamily="34" charset="-122"/>
                <a:cs typeface="Arial" charset="0"/>
              </a:rPr>
              <a:t>law</a:t>
            </a:r>
            <a:r>
              <a:rPr lang="zh-CN" altLang="zh-CN" sz="2000" dirty="0">
                <a:solidFill>
                  <a:schemeClr val="tx1"/>
                </a:solidFill>
                <a:latin typeface="微软雅黑" pitchFamily="34" charset="-122"/>
                <a:ea typeface="微软雅黑" pitchFamily="34" charset="-122"/>
                <a:cs typeface="Arial" charset="0"/>
              </a:rPr>
              <a:t>286.</a:t>
            </a:r>
            <a:r>
              <a:rPr lang="en-US" altLang="zh-CN" sz="2000" dirty="0">
                <a:solidFill>
                  <a:schemeClr val="tx1"/>
                </a:solidFill>
                <a:latin typeface="微软雅黑" pitchFamily="34" charset="-122"/>
                <a:ea typeface="微软雅黑" pitchFamily="34" charset="-122"/>
                <a:cs typeface="Arial" charset="0"/>
              </a:rPr>
              <a:t>com</a:t>
            </a:r>
          </a:p>
          <a:p>
            <a:pPr>
              <a:lnSpc>
                <a:spcPts val="1800"/>
              </a:lnSpc>
            </a:pPr>
            <a:r>
              <a:rPr lang="zh-CN" altLang="en-US" sz="2000" dirty="0">
                <a:solidFill>
                  <a:schemeClr val="tx1"/>
                </a:solidFill>
                <a:latin typeface="微软雅黑" pitchFamily="34" charset="-122"/>
                <a:ea typeface="微软雅黑" pitchFamily="34" charset="-122"/>
                <a:cs typeface="Arial" charset="0"/>
              </a:rPr>
              <a:t>邮箱：</a:t>
            </a:r>
            <a:r>
              <a:rPr lang="en-US" altLang="zh-CN" sz="2000" dirty="0">
                <a:solidFill>
                  <a:schemeClr val="tx1"/>
                </a:solidFill>
                <a:latin typeface="微软雅黑" pitchFamily="34" charset="-122"/>
                <a:ea typeface="微软雅黑" pitchFamily="34" charset="-122"/>
                <a:cs typeface="Arial" charset="0"/>
                <a:hlinkClick r:id="rId2"/>
              </a:rPr>
              <a:t>law286@vip.163.com</a:t>
            </a:r>
            <a:endParaRPr lang="en-US" altLang="zh-CN" sz="2000" dirty="0">
              <a:solidFill>
                <a:schemeClr val="tx1"/>
              </a:solidFill>
              <a:latin typeface="微软雅黑" pitchFamily="34" charset="-122"/>
              <a:ea typeface="微软雅黑" pitchFamily="34" charset="-122"/>
              <a:cs typeface="Arial" charset="0"/>
            </a:endParaRPr>
          </a:p>
          <a:p>
            <a:pPr>
              <a:lnSpc>
                <a:spcPts val="1800"/>
              </a:lnSpc>
            </a:pPr>
            <a:r>
              <a:rPr lang="zh-CN" altLang="en-US" sz="2000" dirty="0" smtClean="0">
                <a:solidFill>
                  <a:schemeClr val="tx1"/>
                </a:solidFill>
                <a:latin typeface="微软雅黑" pitchFamily="34" charset="-122"/>
                <a:ea typeface="微软雅黑" pitchFamily="34" charset="-122"/>
                <a:cs typeface="Arial" charset="0"/>
              </a:rPr>
              <a:t>电话：</a:t>
            </a:r>
            <a:r>
              <a:rPr lang="en-US" altLang="zh-CN" sz="2000" dirty="0" smtClean="0">
                <a:solidFill>
                  <a:schemeClr val="tx1"/>
                </a:solidFill>
                <a:latin typeface="微软雅黑" pitchFamily="34" charset="-122"/>
                <a:ea typeface="微软雅黑" pitchFamily="34" charset="-122"/>
                <a:cs typeface="Arial" charset="0"/>
              </a:rPr>
              <a:t>021-68869265</a:t>
            </a:r>
            <a:endParaRPr lang="en-US" altLang="zh-CN" sz="2000" dirty="0">
              <a:solidFill>
                <a:schemeClr val="tx1"/>
              </a:solidFill>
              <a:latin typeface="微软雅黑" pitchFamily="34" charset="-122"/>
              <a:ea typeface="微软雅黑" pitchFamily="34" charset="-122"/>
              <a:cs typeface="Arial" charset="0"/>
            </a:endParaRPr>
          </a:p>
        </p:txBody>
      </p:sp>
      <p:sp>
        <p:nvSpPr>
          <p:cNvPr id="5" name="页脚占位符 1"/>
          <p:cNvSpPr txBox="1">
            <a:spLocks/>
          </p:cNvSpPr>
          <p:nvPr/>
        </p:nvSpPr>
        <p:spPr>
          <a:xfrm>
            <a:off x="6588125" y="6165850"/>
            <a:ext cx="2319338" cy="431800"/>
          </a:xfrm>
          <a:prstGeom prst="rect">
            <a:avLst/>
          </a:prstGeom>
        </p:spPr>
        <p:txBody>
          <a:bodyPr anchor="ctr"/>
          <a:lstStyle/>
          <a:p>
            <a:pPr fontAlgn="auto">
              <a:spcBef>
                <a:spcPts val="0"/>
              </a:spcBef>
              <a:spcAft>
                <a:spcPts val="0"/>
              </a:spcAft>
              <a:defRPr/>
            </a:pPr>
            <a:r>
              <a:rPr lang="en-US" altLang="zh-CN" sz="1200" dirty="0">
                <a:latin typeface="+mn-lt"/>
                <a:ea typeface="+mn-ea"/>
              </a:rPr>
              <a:t>18</a:t>
            </a:r>
            <a:endParaRPr lang="zh-CN" altLang="en-US" sz="1200" dirty="0">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304800"/>
            <a:ext cx="8964488" cy="1216025"/>
          </a:xfrm>
        </p:spPr>
        <p:txBody>
          <a:bodyPr/>
          <a:lstStyle/>
          <a:p>
            <a:r>
              <a:rPr lang="zh-CN" altLang="en-US" dirty="0" smtClean="0"/>
              <a:t>   前言：从民事角度看工程招投标风险</a:t>
            </a:r>
          </a:p>
        </p:txBody>
      </p:sp>
      <p:sp>
        <p:nvSpPr>
          <p:cNvPr id="7171" name="Rectangle 3"/>
          <p:cNvSpPr>
            <a:spLocks noGrp="1" noChangeArrowheads="1"/>
          </p:cNvSpPr>
          <p:nvPr>
            <p:ph type="body" idx="1"/>
          </p:nvPr>
        </p:nvSpPr>
        <p:spPr>
          <a:xfrm>
            <a:off x="250825" y="1752600"/>
            <a:ext cx="8713788" cy="4267200"/>
          </a:xfrm>
        </p:spPr>
        <p:txBody>
          <a:bodyPr/>
          <a:lstStyle/>
          <a:p>
            <a:pPr>
              <a:lnSpc>
                <a:spcPct val="90000"/>
              </a:lnSpc>
              <a:buFont typeface="Wingdings" pitchFamily="2" charset="2"/>
              <a:buNone/>
            </a:pPr>
            <a:r>
              <a:rPr lang="en-US" altLang="zh-CN" sz="3600" b="1" dirty="0" smtClean="0"/>
              <a:t> </a:t>
            </a:r>
            <a:endParaRPr lang="en-US" altLang="zh-CN" sz="2100" b="1" dirty="0" smtClean="0"/>
          </a:p>
          <a:p>
            <a:pPr>
              <a:lnSpc>
                <a:spcPct val="90000"/>
              </a:lnSpc>
            </a:pPr>
            <a:r>
              <a:rPr lang="zh-CN" altLang="en-US" sz="2100" b="1" dirty="0" smtClean="0">
                <a:solidFill>
                  <a:srgbClr val="FF3300"/>
                </a:solidFill>
              </a:rPr>
              <a:t>最高人民法院</a:t>
            </a:r>
            <a:r>
              <a:rPr lang="en-US" altLang="zh-CN" sz="2100" dirty="0" smtClean="0"/>
              <a:t>&lt;</a:t>
            </a:r>
            <a:r>
              <a:rPr lang="zh-CN" altLang="en-US" sz="2100" dirty="0" smtClean="0"/>
              <a:t>关于审理建设工程施工合同纠纷案件适用法律问题的</a:t>
            </a:r>
            <a:r>
              <a:rPr lang="zh-CN" altLang="en-US" sz="2100" b="1" dirty="0" smtClean="0">
                <a:solidFill>
                  <a:srgbClr val="FF3300"/>
                </a:solidFill>
              </a:rPr>
              <a:t>解释</a:t>
            </a:r>
            <a:r>
              <a:rPr lang="zh-CN" altLang="en-US" sz="2100" dirty="0" smtClean="0"/>
              <a:t>　</a:t>
            </a:r>
          </a:p>
          <a:p>
            <a:pPr>
              <a:lnSpc>
                <a:spcPct val="90000"/>
              </a:lnSpc>
              <a:buNone/>
            </a:pPr>
            <a:r>
              <a:rPr lang="zh-CN" altLang="en-US" sz="2100" dirty="0" smtClean="0"/>
              <a:t>   </a:t>
            </a:r>
          </a:p>
          <a:p>
            <a:pPr>
              <a:lnSpc>
                <a:spcPct val="90000"/>
              </a:lnSpc>
            </a:pPr>
            <a:r>
              <a:rPr lang="zh-CN" altLang="en-US" sz="2100" dirty="0" smtClean="0"/>
              <a:t> 第一条　</a:t>
            </a:r>
            <a:r>
              <a:rPr lang="zh-CN" altLang="en-US" sz="2100" b="1" dirty="0" smtClean="0">
                <a:solidFill>
                  <a:srgbClr val="FF3300"/>
                </a:solidFill>
              </a:rPr>
              <a:t>建设工程施工合同</a:t>
            </a:r>
            <a:r>
              <a:rPr lang="zh-CN" altLang="en-US" sz="2100" dirty="0" smtClean="0"/>
              <a:t>具有下列情形之一的，应当根据合同法第五十二条第（五）项的规定，</a:t>
            </a:r>
            <a:r>
              <a:rPr lang="zh-CN" altLang="en-US" sz="2100" b="1" dirty="0" smtClean="0"/>
              <a:t>认定</a:t>
            </a:r>
            <a:r>
              <a:rPr lang="zh-CN" altLang="en-US" sz="2100" b="1" dirty="0" smtClean="0">
                <a:solidFill>
                  <a:srgbClr val="FF3300"/>
                </a:solidFill>
              </a:rPr>
              <a:t>无效</a:t>
            </a:r>
            <a:r>
              <a:rPr lang="zh-CN" altLang="en-US" sz="2100" dirty="0" smtClean="0"/>
              <a:t>：</a:t>
            </a:r>
          </a:p>
          <a:p>
            <a:pPr>
              <a:lnSpc>
                <a:spcPct val="90000"/>
              </a:lnSpc>
            </a:pPr>
            <a:r>
              <a:rPr lang="zh-CN" altLang="en-US" sz="2100" dirty="0" smtClean="0"/>
              <a:t>  （一）承包人未取得建筑施工企业</a:t>
            </a:r>
            <a:r>
              <a:rPr lang="zh-CN" altLang="en-US" sz="2000" b="1" dirty="0" smtClean="0">
                <a:solidFill>
                  <a:srgbClr val="FF3300"/>
                </a:solidFill>
              </a:rPr>
              <a:t>资质</a:t>
            </a:r>
            <a:r>
              <a:rPr lang="zh-CN" altLang="en-US" sz="2100" dirty="0" smtClean="0"/>
              <a:t>或者超越资质等级的</a:t>
            </a:r>
          </a:p>
          <a:p>
            <a:pPr>
              <a:lnSpc>
                <a:spcPct val="90000"/>
              </a:lnSpc>
            </a:pPr>
            <a:r>
              <a:rPr lang="zh-CN" altLang="en-US" sz="2100" dirty="0" smtClean="0"/>
              <a:t>  （二）没有资质的实际施工人</a:t>
            </a:r>
            <a:r>
              <a:rPr lang="zh-CN" altLang="en-US" sz="2100" dirty="0" smtClean="0">
                <a:solidFill>
                  <a:schemeClr val="accent2"/>
                </a:solidFill>
              </a:rPr>
              <a:t>借用</a:t>
            </a:r>
            <a:r>
              <a:rPr lang="zh-CN" altLang="en-US" sz="2100" dirty="0" smtClean="0"/>
              <a:t>有资质的建筑施工企业名义的；</a:t>
            </a:r>
          </a:p>
          <a:p>
            <a:pPr>
              <a:lnSpc>
                <a:spcPct val="90000"/>
              </a:lnSpc>
            </a:pPr>
            <a:r>
              <a:rPr lang="zh-CN" altLang="en-US" sz="2100" dirty="0" smtClean="0"/>
              <a:t>  （三）</a:t>
            </a:r>
            <a:r>
              <a:rPr lang="zh-CN" altLang="en-US" sz="2100" b="1" dirty="0" smtClean="0"/>
              <a:t>建设工程必须进行招标而</a:t>
            </a:r>
            <a:r>
              <a:rPr lang="zh-CN" altLang="en-US" sz="2100" b="1" dirty="0" smtClean="0">
                <a:solidFill>
                  <a:srgbClr val="FF3300"/>
                </a:solidFill>
              </a:rPr>
              <a:t>未招标</a:t>
            </a:r>
            <a:r>
              <a:rPr lang="zh-CN" altLang="en-US" sz="2100" b="1" dirty="0" smtClean="0"/>
              <a:t>或者</a:t>
            </a:r>
            <a:r>
              <a:rPr lang="zh-CN" altLang="en-US" sz="2100" b="1" dirty="0" smtClean="0">
                <a:solidFill>
                  <a:srgbClr val="FF3300"/>
                </a:solidFill>
              </a:rPr>
              <a:t>中标无效</a:t>
            </a:r>
            <a:r>
              <a:rPr lang="zh-CN" altLang="en-US" sz="2100" b="1" dirty="0" smtClean="0"/>
              <a:t>的。</a:t>
            </a:r>
          </a:p>
          <a:p>
            <a:pPr>
              <a:lnSpc>
                <a:spcPct val="90000"/>
              </a:lnSpc>
            </a:pPr>
            <a:endParaRPr lang="zh-CN" altLang="en-US" sz="21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endParaRPr lang="zh-CN" altLang="en-US" smtClean="0"/>
          </a:p>
        </p:txBody>
      </p:sp>
      <p:sp>
        <p:nvSpPr>
          <p:cNvPr id="8195" name="内容占位符 2"/>
          <p:cNvSpPr>
            <a:spLocks noGrp="1"/>
          </p:cNvSpPr>
          <p:nvPr>
            <p:ph idx="1"/>
          </p:nvPr>
        </p:nvSpPr>
        <p:spPr>
          <a:xfrm>
            <a:off x="566738" y="1752600"/>
            <a:ext cx="4437062" cy="4267200"/>
          </a:xfrm>
        </p:spPr>
        <p:txBody>
          <a:bodyPr/>
          <a:lstStyle/>
          <a:p>
            <a:r>
              <a:rPr lang="zh-CN" altLang="en-US" sz="4000" b="1" dirty="0" smtClean="0"/>
              <a:t>问：如何预防招投标过程不合法可能导致的中标无效或合同无效的风险？</a:t>
            </a:r>
            <a:endParaRPr lang="zh-CN" altLang="en-US" sz="3600" dirty="0" smtClean="0"/>
          </a:p>
        </p:txBody>
      </p:sp>
      <p:pic>
        <p:nvPicPr>
          <p:cNvPr id="8196" name="Picture 7" descr="建筑企业法律风险与化解"/>
          <p:cNvPicPr>
            <a:picLocks noChangeAspect="1" noChangeArrowheads="1"/>
          </p:cNvPicPr>
          <p:nvPr/>
        </p:nvPicPr>
        <p:blipFill>
          <a:blip r:embed="rId2" cstate="print"/>
          <a:srcRect/>
          <a:stretch>
            <a:fillRect/>
          </a:stretch>
        </p:blipFill>
        <p:spPr bwMode="auto">
          <a:xfrm>
            <a:off x="6372225" y="1773238"/>
            <a:ext cx="277177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施工合同无效对</a:t>
            </a:r>
            <a:endParaRPr lang="en-US" altLang="zh-CN" dirty="0" smtClean="0"/>
          </a:p>
          <a:p>
            <a:pPr>
              <a:buNone/>
            </a:pPr>
            <a:r>
              <a:rPr lang="zh-CN" altLang="en-US" dirty="0" smtClean="0"/>
              <a:t>承发包双方的影响？</a:t>
            </a:r>
            <a:endParaRPr lang="en-US" altLang="zh-CN" dirty="0" smtClean="0"/>
          </a:p>
          <a:p>
            <a:r>
              <a:rPr lang="zh-CN" altLang="en-US" dirty="0" smtClean="0"/>
              <a:t>合同无效，质量合格，</a:t>
            </a:r>
            <a:endParaRPr lang="en-US" altLang="zh-CN" dirty="0" smtClean="0"/>
          </a:p>
          <a:p>
            <a:pPr>
              <a:buNone/>
            </a:pPr>
            <a:r>
              <a:rPr lang="zh-CN" altLang="en-US" dirty="0" smtClean="0"/>
              <a:t>按约定支付价款；</a:t>
            </a:r>
            <a:endParaRPr lang="en-US" altLang="zh-CN" dirty="0" smtClean="0"/>
          </a:p>
          <a:p>
            <a:r>
              <a:rPr lang="zh-CN" altLang="en-US" dirty="0" smtClean="0"/>
              <a:t>违约责任的承担不同；</a:t>
            </a:r>
            <a:endParaRPr lang="en-US" altLang="zh-CN" dirty="0" smtClean="0"/>
          </a:p>
          <a:p>
            <a:r>
              <a:rPr lang="zh-CN" altLang="en-US" dirty="0" smtClean="0"/>
              <a:t>合同能否顺利履行不同</a:t>
            </a:r>
            <a:endParaRPr lang="en-US" altLang="zh-CN" dirty="0" smtClean="0"/>
          </a:p>
          <a:p>
            <a:endParaRPr lang="en-US" altLang="zh-CN" dirty="0" smtClean="0"/>
          </a:p>
          <a:p>
            <a:pPr>
              <a:buNone/>
            </a:pPr>
            <a:endParaRPr lang="zh-CN" altLang="en-US" dirty="0"/>
          </a:p>
        </p:txBody>
      </p:sp>
      <p:pic>
        <p:nvPicPr>
          <p:cNvPr id="57346" name="Picture 2" descr="C:\Users\lenovo\Desktop\房地产开发与经营实务操作封面.jpg"/>
          <p:cNvPicPr>
            <a:picLocks noChangeAspect="1" noChangeArrowheads="1"/>
          </p:cNvPicPr>
          <p:nvPr/>
        </p:nvPicPr>
        <p:blipFill>
          <a:blip r:embed="rId2" cstate="print"/>
          <a:srcRect/>
          <a:stretch>
            <a:fillRect/>
          </a:stretch>
        </p:blipFill>
        <p:spPr bwMode="auto">
          <a:xfrm>
            <a:off x="5940152" y="1556792"/>
            <a:ext cx="3203848" cy="38884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4" descr="降价潮.jpg"/>
          <p:cNvPicPr>
            <a:picLocks noGrp="1" noChangeAspect="1"/>
          </p:cNvPicPr>
          <p:nvPr>
            <p:ph idx="1"/>
          </p:nvPr>
        </p:nvPicPr>
        <p:blipFill>
          <a:blip r:embed="rId2" cstate="print"/>
          <a:srcRect/>
          <a:stretch>
            <a:fillRect/>
          </a:stretch>
        </p:blipFill>
        <p:spPr bwMode="auto">
          <a:xfrm>
            <a:off x="0" y="-243408"/>
            <a:ext cx="9144000" cy="7101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9394" name="Picture 2" descr="C:\Users\lenovo\Pictures\戴面具退房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574675" y="285750"/>
            <a:ext cx="8001000" cy="1235075"/>
          </a:xfrm>
        </p:spPr>
        <p:txBody>
          <a:bodyPr/>
          <a:lstStyle/>
          <a:p>
            <a:pPr eaLnBrk="1" hangingPunct="1"/>
            <a:r>
              <a:rPr lang="zh-CN" altLang="en-US" b="1" smtClean="0">
                <a:solidFill>
                  <a:schemeClr val="tx1"/>
                </a:solidFill>
              </a:rPr>
              <a:t>一、判定工程是否属于必须招投标</a:t>
            </a:r>
            <a:r>
              <a:rPr lang="zh-CN" altLang="en-US" b="1" smtClean="0"/>
              <a:t> </a:t>
            </a:r>
          </a:p>
        </p:txBody>
      </p:sp>
      <p:sp>
        <p:nvSpPr>
          <p:cNvPr id="6" name="圆角矩形 5"/>
          <p:cNvSpPr/>
          <p:nvPr/>
        </p:nvSpPr>
        <p:spPr bwMode="auto">
          <a:xfrm>
            <a:off x="1643042" y="2571744"/>
            <a:ext cx="6072230" cy="2714644"/>
          </a:xfrm>
          <a:prstGeom prst="roundRect">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a:prstShdw prst="shdw13" dist="53882" dir="13500000">
              <a:schemeClr val="bg2">
                <a:alpha val="50000"/>
              </a:schemeClr>
            </a:prstShdw>
          </a:effectLst>
          <a:scene3d>
            <a:camera prst="orthographicFront"/>
            <a:lightRig rig="threePt" dir="t"/>
          </a:scene3d>
          <a:sp3d>
            <a:bevelT w="139700" prst="cross"/>
          </a:sp3d>
        </p:spPr>
        <p:txBody>
          <a:bodyPr/>
          <a:lstStyle/>
          <a:p>
            <a:pPr algn="l">
              <a:spcBef>
                <a:spcPct val="0"/>
              </a:spcBef>
              <a:defRPr/>
            </a:pPr>
            <a:r>
              <a:rPr lang="zh-CN" altLang="en-US" sz="2800" b="1" dirty="0" smtClean="0">
                <a:solidFill>
                  <a:schemeClr val="hlink"/>
                </a:solidFill>
              </a:rPr>
              <a:t>                法律</a:t>
            </a:r>
            <a:r>
              <a:rPr lang="zh-CN" altLang="en-US" sz="2800" b="1" dirty="0">
                <a:solidFill>
                  <a:schemeClr val="hlink"/>
                </a:solidFill>
              </a:rPr>
              <a:t>依据：</a:t>
            </a:r>
          </a:p>
          <a:p>
            <a:pPr algn="l">
              <a:spcBef>
                <a:spcPct val="0"/>
              </a:spcBef>
              <a:defRPr/>
            </a:pPr>
            <a:endParaRPr lang="en-US" altLang="zh-CN" sz="2800" dirty="0">
              <a:solidFill>
                <a:schemeClr val="tx1"/>
              </a:solidFill>
            </a:endParaRPr>
          </a:p>
          <a:p>
            <a:pPr algn="l">
              <a:spcBef>
                <a:spcPct val="0"/>
              </a:spcBef>
              <a:defRPr/>
            </a:pPr>
            <a:r>
              <a:rPr lang="zh-CN" altLang="en-US" sz="2800" b="1" dirty="0">
                <a:solidFill>
                  <a:schemeClr val="tx1"/>
                </a:solidFill>
              </a:rPr>
              <a:t> </a:t>
            </a:r>
            <a:r>
              <a:rPr lang="zh-CN" altLang="en-US" sz="2800" b="1" dirty="0" smtClean="0">
                <a:solidFill>
                  <a:schemeClr val="tx1"/>
                </a:solidFill>
              </a:rPr>
              <a:t>               招标</a:t>
            </a:r>
            <a:r>
              <a:rPr lang="zh-CN" altLang="en-US" sz="2800" b="1" dirty="0">
                <a:solidFill>
                  <a:schemeClr val="tx1"/>
                </a:solidFill>
              </a:rPr>
              <a:t>投标</a:t>
            </a:r>
            <a:r>
              <a:rPr lang="zh-CN" altLang="en-US" sz="2800" b="1" dirty="0" smtClean="0">
                <a:solidFill>
                  <a:schemeClr val="tx1"/>
                </a:solidFill>
              </a:rPr>
              <a:t>法</a:t>
            </a:r>
            <a:endParaRPr lang="en-US" altLang="zh-CN" sz="2800" b="1" dirty="0" smtClean="0">
              <a:solidFill>
                <a:schemeClr val="tx1"/>
              </a:solidFill>
            </a:endParaRPr>
          </a:p>
          <a:p>
            <a:pPr algn="l">
              <a:spcBef>
                <a:spcPct val="0"/>
              </a:spcBef>
              <a:defRPr/>
            </a:pPr>
            <a:endParaRPr lang="en-US" altLang="zh-CN" sz="2800" b="1" dirty="0" smtClean="0">
              <a:solidFill>
                <a:schemeClr val="tx1"/>
              </a:solidFill>
            </a:endParaRPr>
          </a:p>
          <a:p>
            <a:pPr algn="l">
              <a:spcBef>
                <a:spcPct val="0"/>
              </a:spcBef>
              <a:defRPr/>
            </a:pPr>
            <a:r>
              <a:rPr lang="zh-CN" altLang="en-US" sz="2800" b="1" dirty="0" smtClean="0">
                <a:solidFill>
                  <a:schemeClr val="tx1"/>
                </a:solidFill>
              </a:rPr>
              <a:t>                </a:t>
            </a:r>
            <a:r>
              <a:rPr lang="zh-CN" altLang="en-US" sz="2800" b="1" dirty="0" smtClean="0"/>
              <a:t>招标投标法实施条例</a:t>
            </a:r>
            <a:r>
              <a:rPr lang="en-US" altLang="zh-CN" sz="2800" b="1" dirty="0" smtClean="0"/>
              <a:t> </a:t>
            </a:r>
            <a:endParaRPr lang="zh-CN"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iterate type="lt">
                                    <p:tmPct val="0"/>
                                  </p:iterate>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smtClean="0"/>
              <a:t>招标投标法</a:t>
            </a:r>
          </a:p>
        </p:txBody>
      </p:sp>
      <p:sp>
        <p:nvSpPr>
          <p:cNvPr id="10243" name="Rectangle 3"/>
          <p:cNvSpPr>
            <a:spLocks noGrp="1" noChangeArrowheads="1"/>
          </p:cNvSpPr>
          <p:nvPr>
            <p:ph type="body" idx="1"/>
          </p:nvPr>
        </p:nvSpPr>
        <p:spPr>
          <a:xfrm>
            <a:off x="566738" y="1700213"/>
            <a:ext cx="8001000" cy="4319587"/>
          </a:xfrm>
        </p:spPr>
        <p:txBody>
          <a:bodyPr/>
          <a:lstStyle/>
          <a:p>
            <a:pPr>
              <a:lnSpc>
                <a:spcPct val="90000"/>
              </a:lnSpc>
            </a:pPr>
            <a:r>
              <a:rPr lang="zh-CN" altLang="en-US" sz="2100" dirty="0" smtClean="0"/>
              <a:t>三、在中华人民共和国境内进行下列工程建设项目包括项目的勘察、设计、施工、监理以及与工程建设有关的重要设备、材料等的采购，必须进行招标：</a:t>
            </a:r>
            <a:br>
              <a:rPr lang="zh-CN" altLang="en-US" sz="2100" dirty="0" smtClean="0"/>
            </a:br>
            <a:r>
              <a:rPr lang="zh-CN" altLang="en-US" sz="2100" dirty="0" smtClean="0"/>
              <a:t>　</a:t>
            </a:r>
          </a:p>
          <a:p>
            <a:pPr>
              <a:lnSpc>
                <a:spcPct val="90000"/>
              </a:lnSpc>
            </a:pPr>
            <a:r>
              <a:rPr lang="zh-CN" altLang="en-US" sz="2100" b="1" dirty="0" smtClean="0"/>
              <a:t>（一）大型基础设施、公用事业等关系社会公共利益、公众安全的项目；</a:t>
            </a:r>
            <a:r>
              <a:rPr lang="en-US" altLang="zh-CN" sz="2100" b="1" dirty="0" smtClean="0"/>
              <a:t>----</a:t>
            </a:r>
            <a:r>
              <a:rPr lang="zh-CN" altLang="en-US" sz="2100" b="1" dirty="0" smtClean="0"/>
              <a:t>项目性质特殊</a:t>
            </a:r>
            <a:r>
              <a:rPr lang="zh-CN" altLang="en-US" sz="2100" dirty="0" smtClean="0"/>
              <a:t>　　</a:t>
            </a:r>
          </a:p>
          <a:p>
            <a:pPr>
              <a:lnSpc>
                <a:spcPct val="90000"/>
              </a:lnSpc>
            </a:pPr>
            <a:r>
              <a:rPr lang="zh-CN" altLang="en-US" sz="2100" dirty="0" smtClean="0"/>
              <a:t>（二）全部或者部分使用国有资金投资或者国家融资的项目；</a:t>
            </a:r>
            <a:br>
              <a:rPr lang="zh-CN" altLang="en-US" sz="2100" dirty="0" smtClean="0"/>
            </a:br>
            <a:r>
              <a:rPr lang="zh-CN" altLang="en-US" sz="2100" dirty="0" smtClean="0"/>
              <a:t>          </a:t>
            </a:r>
            <a:r>
              <a:rPr lang="en-US" altLang="zh-CN" sz="2100" dirty="0" smtClean="0"/>
              <a:t>2153</a:t>
            </a:r>
            <a:r>
              <a:rPr lang="zh-CN" altLang="en-US" sz="2100" dirty="0" smtClean="0"/>
              <a:t>　　</a:t>
            </a:r>
          </a:p>
          <a:p>
            <a:pPr>
              <a:lnSpc>
                <a:spcPct val="90000"/>
              </a:lnSpc>
            </a:pPr>
            <a:r>
              <a:rPr lang="zh-CN" altLang="en-US" sz="2100" dirty="0" smtClean="0"/>
              <a:t>（三）使用国际组织或者外国政府贷款、援助资金的项目。</a:t>
            </a:r>
          </a:p>
          <a:p>
            <a:pPr>
              <a:lnSpc>
                <a:spcPct val="90000"/>
              </a:lnSpc>
            </a:pPr>
            <a:r>
              <a:rPr lang="en-US" altLang="zh-CN" sz="2100" b="1" dirty="0" smtClean="0"/>
              <a:t>----</a:t>
            </a:r>
            <a:r>
              <a:rPr lang="zh-CN" altLang="en-US" sz="2100" b="1" dirty="0" smtClean="0"/>
              <a:t>资金来源特殊</a:t>
            </a:r>
            <a:r>
              <a:rPr lang="zh-CN" altLang="en-US" sz="2100" dirty="0" smtClean="0"/>
              <a:t/>
            </a:r>
            <a:br>
              <a:rPr lang="zh-CN" altLang="en-US" sz="2100" dirty="0" smtClean="0"/>
            </a:br>
            <a:r>
              <a:rPr lang="zh-CN" altLang="en-US" sz="2100" dirty="0" smtClean="0"/>
              <a:t>前款所列项目的具体范围和规模标准，由国务院发展</a:t>
            </a:r>
            <a:r>
              <a:rPr lang="zh-CN" altLang="en-US" sz="2100" b="1" dirty="0" smtClean="0"/>
              <a:t>计划部门会同国务院有关部门制订，报国务院批准。</a:t>
            </a:r>
            <a:br>
              <a:rPr lang="zh-CN" altLang="en-US" sz="2100" b="1" dirty="0" smtClean="0"/>
            </a:br>
            <a:endParaRPr lang="zh-CN" altLang="en-US" sz="2100" b="1" dirty="0" smtClean="0"/>
          </a:p>
          <a:p>
            <a:pPr>
              <a:lnSpc>
                <a:spcPct val="90000"/>
              </a:lnSpc>
            </a:pPr>
            <a:endParaRPr lang="zh-CN" altLang="en-US" sz="21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sz="32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sz="32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TotalTime>
  <Words>533</Words>
  <Application>Microsoft Office PowerPoint</Application>
  <PresentationFormat>全屏显示(4:3)</PresentationFormat>
  <Paragraphs>80</Paragraphs>
  <Slides>20</Slides>
  <Notes>1</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Office 主题</vt:lpstr>
      <vt:lpstr>Profile</vt:lpstr>
      <vt:lpstr>幻灯片 1</vt:lpstr>
      <vt:lpstr>主讲嘉宾</vt:lpstr>
      <vt:lpstr>   前言：从民事角度看工程招投标风险</vt:lpstr>
      <vt:lpstr>幻灯片 4</vt:lpstr>
      <vt:lpstr>幻灯片 5</vt:lpstr>
      <vt:lpstr>幻灯片 6</vt:lpstr>
      <vt:lpstr>幻灯片 7</vt:lpstr>
      <vt:lpstr>一、判定工程是否属于必须招投标 </vt:lpstr>
      <vt:lpstr>招标投标法</vt:lpstr>
      <vt:lpstr>幻灯片 10</vt:lpstr>
      <vt:lpstr>幻灯片 11</vt:lpstr>
      <vt:lpstr>幻灯片 12</vt:lpstr>
      <vt:lpstr>可以不招标的情况  招标投标法</vt:lpstr>
      <vt:lpstr>幻灯片 14</vt:lpstr>
      <vt:lpstr>三、防范串通投标的风险 《条例》完善防止和严惩串通投标</vt:lpstr>
      <vt:lpstr>幻灯片 16</vt:lpstr>
      <vt:lpstr>幻灯片 17</vt:lpstr>
      <vt:lpstr>四、正确理解“黑白合同以白合同作为结算依据”</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hao</dc:creator>
  <cp:lastModifiedBy>sz的冬天</cp:lastModifiedBy>
  <cp:revision>112</cp:revision>
  <dcterms:created xsi:type="dcterms:W3CDTF">2011-08-09T00:46:49Z</dcterms:created>
  <dcterms:modified xsi:type="dcterms:W3CDTF">2012-05-02T08:51:29Z</dcterms:modified>
</cp:coreProperties>
</file>